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7" r:id="rId1"/>
    <p:sldMasterId id="2147483658" r:id="rId2"/>
  </p:sldMasterIdLst>
  <p:notesMasterIdLst>
    <p:notesMasterId r:id="rId14"/>
  </p:notesMasterIdLst>
  <p:sldIdLst>
    <p:sldId id="537" r:id="rId3"/>
    <p:sldId id="347" r:id="rId4"/>
    <p:sldId id="516" r:id="rId5"/>
    <p:sldId id="495" r:id="rId6"/>
    <p:sldId id="515" r:id="rId7"/>
    <p:sldId id="391" r:id="rId8"/>
    <p:sldId id="290" r:id="rId9"/>
    <p:sldId id="538" r:id="rId10"/>
    <p:sldId id="539" r:id="rId11"/>
    <p:sldId id="528" r:id="rId12"/>
    <p:sldId id="530" r:id="rId13"/>
  </p:sldIdLst>
  <p:sldSz cx="12192000" cy="6858000"/>
  <p:notesSz cx="6797675" cy="9926638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entury Gothic" panose="020B050202020202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0432FF"/>
    <a:srgbClr val="C69201"/>
    <a:srgbClr val="E5AF49"/>
    <a:srgbClr val="FFEE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27"/>
    <p:restoredTop sz="71067"/>
  </p:normalViewPr>
  <p:slideViewPr>
    <p:cSldViewPr snapToGrid="0">
      <p:cViewPr varScale="1">
        <p:scale>
          <a:sx n="112" d="100"/>
          <a:sy n="112" d="100"/>
        </p:scale>
        <p:origin x="2936" y="184"/>
      </p:cViewPr>
      <p:guideLst>
        <p:guide orient="horz" pos="2160"/>
        <p:guide pos="3840"/>
      </p:guideLst>
    </p:cSldViewPr>
  </p:slideViewPr>
  <p:notesTextViewPr>
    <p:cViewPr>
      <p:scale>
        <a:sx n="135" d="100"/>
        <a:sy n="135" d="100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95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3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0443" y="0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>
              <a:defRPr sz="1600"/>
            </a:lvl1pPr>
          </a:lstStyle>
          <a:p>
            <a:pPr algn="r"/>
            <a:fld id="{00000000-1234-1234-1234-123412341234}" type="slidenum">
              <a:rPr lang="en-US" smtClean="0">
                <a:solidFill>
                  <a:schemeClr val="dk1"/>
                </a:solidFill>
              </a:rPr>
              <a:pPr algn="r"/>
              <a:t>‹#›</a:t>
            </a:fld>
            <a:endParaRPr lang="en-US" dirty="0">
              <a:solidFill>
                <a:schemeClr val="dk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extension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err="1"/>
              <a:t>Xdead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during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experiments,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found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divergent</a:t>
            </a:r>
            <a:r>
              <a:rPr lang="zh-CN" altLang="en-US" dirty="0"/>
              <a:t> </a:t>
            </a:r>
            <a:r>
              <a:rPr lang="en-US" altLang="zh-CN" dirty="0"/>
              <a:t>markers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pretty</a:t>
            </a:r>
            <a:r>
              <a:rPr lang="zh-CN" altLang="en-US" dirty="0"/>
              <a:t> </a:t>
            </a:r>
            <a:r>
              <a:rPr lang="en-US" altLang="zh-CN" dirty="0"/>
              <a:t>large.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help</a:t>
            </a:r>
            <a:r>
              <a:rPr lang="zh-CN" altLang="en-US" dirty="0"/>
              <a:t> </a:t>
            </a:r>
            <a:r>
              <a:rPr lang="en-US" altLang="zh-CN" dirty="0"/>
              <a:t>detect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DCE</a:t>
            </a:r>
            <a:r>
              <a:rPr lang="zh-CN" altLang="en-US" dirty="0"/>
              <a:t> </a:t>
            </a:r>
            <a:r>
              <a:rPr lang="en-US" altLang="zh-CN" dirty="0"/>
              <a:t>bugs</a:t>
            </a:r>
            <a:r>
              <a:rPr lang="zh-CN" altLang="en-US" dirty="0"/>
              <a:t> </a:t>
            </a:r>
            <a:r>
              <a:rPr lang="en-US" altLang="zh-CN" dirty="0"/>
              <a:t>efficiently,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reduce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seach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symbolic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exploration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in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the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third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step.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US" altLang="zh-CN" sz="1200" noProof="1">
              <a:latin typeface="+mj-lt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To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do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so,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two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challenges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might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be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considered.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One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is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xx.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Another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is</a:t>
            </a:r>
            <a:r>
              <a:rPr lang="zh-CN" altLang="en-US" sz="12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200" noProof="1">
                <a:latin typeface="+mj-lt"/>
                <a:cs typeface="Calibri" panose="020F0502020204030204" pitchFamily="34" charset="0"/>
              </a:rPr>
              <a:t>xxx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endParaRPr lang="en-US" altLang="zh-CN" sz="1200" b="0" i="0" u="none" strike="noStrike" cap="none" noProof="1">
              <a:solidFill>
                <a:schemeClr val="dk1"/>
              </a:solidFill>
              <a:latin typeface="+mj-lt"/>
              <a:cs typeface="Calibri" panose="020F0502020204030204" pitchFamily="3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Challenge 1: how to select important</a:t>
            </a:r>
            <a:r>
              <a:rPr lang="zh-CN" altLang="en-US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 </a:t>
            </a: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variables</a:t>
            </a:r>
            <a:r>
              <a:rPr lang="zh-CN" altLang="en-US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 </a:t>
            </a: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to</a:t>
            </a:r>
            <a:r>
              <a:rPr lang="zh-CN" altLang="en-US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 </a:t>
            </a: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be</a:t>
            </a:r>
            <a:r>
              <a:rPr lang="zh-CN" altLang="en-US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 </a:t>
            </a: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symbolized?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Not every variable contributes equally to revealing the divergent portion in binaries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altLang="zh-CN" sz="1200" b="0" i="0" u="none" strike="noStrike" cap="none" noProof="1">
              <a:solidFill>
                <a:schemeClr val="dk1"/>
              </a:solidFill>
              <a:latin typeface="+mj-lt"/>
              <a:cs typeface="Calibri" panose="020F0502020204030204" pitchFamily="3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Challenge 2: how to handle loops or function calls involved with symbolic variables?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Such</a:t>
            </a:r>
            <a:r>
              <a:rPr lang="zh-CN" altLang="en-US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 </a:t>
            </a: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loops</a:t>
            </a:r>
            <a:r>
              <a:rPr lang="zh-CN" altLang="en-US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 </a:t>
            </a: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or</a:t>
            </a:r>
            <a:r>
              <a:rPr lang="zh-CN" altLang="en-US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 </a:t>
            </a: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functions</a:t>
            </a:r>
            <a:r>
              <a:rPr lang="zh-CN" altLang="en-US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 </a:t>
            </a:r>
            <a:r>
              <a:rPr lang="en-US" altLang="zh-CN" sz="1200" b="0" i="0" u="none" strike="noStrike" cap="none" noProof="1">
                <a:solidFill>
                  <a:schemeClr val="dk1"/>
                </a:solidFill>
                <a:latin typeface="+mj-lt"/>
                <a:cs typeface="Calibri" panose="020F0502020204030204" pitchFamily="34" charset="0"/>
                <a:sym typeface="Arial"/>
              </a:rPr>
              <a:t>make the target symbolic execution inefficient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01409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CN" dirty="0"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6555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0939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4457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dirty="0"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0412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56495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altLang="zh-CN" b="1" dirty="0"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7066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06450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7000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7685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963084" y="3136614"/>
            <a:ext cx="103632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1"/>
          </p:nvPr>
        </p:nvSpPr>
        <p:spPr>
          <a:xfrm>
            <a:off x="963084" y="3721388"/>
            <a:ext cx="103632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A17856-51CC-DA12-F4E9-3A79FA04C788}"/>
              </a:ext>
            </a:extLst>
          </p:cNvPr>
          <p:cNvSpPr/>
          <p:nvPr userDrawn="1"/>
        </p:nvSpPr>
        <p:spPr>
          <a:xfrm>
            <a:off x="239864" y="55659"/>
            <a:ext cx="11712271" cy="11819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963084" y="3136614"/>
            <a:ext cx="103632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1"/>
          </p:nvPr>
        </p:nvSpPr>
        <p:spPr>
          <a:xfrm>
            <a:off x="963084" y="3721388"/>
            <a:ext cx="103632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90500" y="914400"/>
            <a:ext cx="11811000" cy="228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DF71D26-DEFB-1B89-7A69-DBD2CCEE7947}"/>
              </a:ext>
            </a:extLst>
          </p:cNvPr>
          <p:cNvSpPr/>
          <p:nvPr userDrawn="1"/>
        </p:nvSpPr>
        <p:spPr>
          <a:xfrm>
            <a:off x="8810045" y="127221"/>
            <a:ext cx="3260035" cy="10157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B1AB22-EE99-8B55-79DE-16B05C75F476}"/>
              </a:ext>
            </a:extLst>
          </p:cNvPr>
          <p:cNvSpPr/>
          <p:nvPr userDrawn="1"/>
        </p:nvSpPr>
        <p:spPr>
          <a:xfrm>
            <a:off x="5412259" y="24714"/>
            <a:ext cx="1421027" cy="2842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43299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04701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 preserve="1">
  <p:cSld name="Title Slid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4"/>
          <p:cNvGrpSpPr/>
          <p:nvPr/>
        </p:nvGrpSpPr>
        <p:grpSpPr>
          <a:xfrm>
            <a:off x="0" y="152400"/>
            <a:ext cx="12192001" cy="1268414"/>
            <a:chOff x="0" y="152399"/>
            <a:chExt cx="9144000" cy="1268414"/>
          </a:xfrm>
        </p:grpSpPr>
        <p:sp>
          <p:nvSpPr>
            <p:cNvPr id="29" name="Google Shape;29;p4"/>
            <p:cNvSpPr/>
            <p:nvPr/>
          </p:nvSpPr>
          <p:spPr>
            <a:xfrm>
              <a:off x="0" y="152399"/>
              <a:ext cx="9144000" cy="126841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0" name="Google Shape;30;p4"/>
            <p:cNvPicPr preferRelativeResize="0"/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384452" y="197489"/>
              <a:ext cx="2564585" cy="102583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" name="Google Shape;31;p4"/>
            <p:cNvCxnSpPr/>
            <p:nvPr/>
          </p:nvCxnSpPr>
          <p:spPr>
            <a:xfrm>
              <a:off x="0" y="1420813"/>
              <a:ext cx="9144000" cy="0"/>
            </a:xfrm>
            <a:prstGeom prst="straightConnector1">
              <a:avLst/>
            </a:prstGeom>
            <a:noFill/>
            <a:ln w="28575" cap="flat" cmpd="sng">
              <a:solidFill>
                <a:srgbClr val="C692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1456272" y="5209273"/>
            <a:ext cx="103632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1456272" y="5883275"/>
            <a:ext cx="103632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51584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558800" y="3136613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2888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 preserve="1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53848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6197600" y="1295400"/>
            <a:ext cx="53848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51453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 preserve="1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609600" y="295835"/>
            <a:ext cx="109728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609600" y="1713210"/>
            <a:ext cx="538691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93368" y="1713210"/>
            <a:ext cx="538903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64206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7499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 preserve="1">
  <p:cSld name="Picture with Ca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685800" y="4898648"/>
            <a:ext cx="83058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>
            <a:spLocks noGrp="1"/>
          </p:cNvSpPr>
          <p:nvPr>
            <p:ph type="pic" idx="2"/>
          </p:nvPr>
        </p:nvSpPr>
        <p:spPr>
          <a:xfrm>
            <a:off x="685800" y="1143000"/>
            <a:ext cx="8305800" cy="3744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685800" y="5483423"/>
            <a:ext cx="8305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8020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ogo" preserve="1">
  <p:cSld name="Blank with Log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646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1C195-4664-2C11-BB5C-8E185543986E}"/>
              </a:ext>
            </a:extLst>
          </p:cNvPr>
          <p:cNvSpPr/>
          <p:nvPr userDrawn="1"/>
        </p:nvSpPr>
        <p:spPr>
          <a:xfrm>
            <a:off x="5430741" y="31804"/>
            <a:ext cx="1343770" cy="2464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 Slid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4"/>
          <p:cNvGrpSpPr/>
          <p:nvPr/>
        </p:nvGrpSpPr>
        <p:grpSpPr>
          <a:xfrm>
            <a:off x="0" y="152400"/>
            <a:ext cx="12192001" cy="1268414"/>
            <a:chOff x="0" y="152399"/>
            <a:chExt cx="9144000" cy="1268414"/>
          </a:xfrm>
        </p:grpSpPr>
        <p:sp>
          <p:nvSpPr>
            <p:cNvPr id="29" name="Google Shape;29;p4"/>
            <p:cNvSpPr/>
            <p:nvPr/>
          </p:nvSpPr>
          <p:spPr>
            <a:xfrm>
              <a:off x="0" y="152399"/>
              <a:ext cx="9144000" cy="126841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0" name="Google Shape;30;p4"/>
            <p:cNvPicPr preferRelativeResize="0"/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384452" y="197489"/>
              <a:ext cx="2564585" cy="102583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" name="Google Shape;31;p4"/>
            <p:cNvCxnSpPr/>
            <p:nvPr/>
          </p:nvCxnSpPr>
          <p:spPr>
            <a:xfrm>
              <a:off x="0" y="1420813"/>
              <a:ext cx="9144000" cy="0"/>
            </a:xfrm>
            <a:prstGeom prst="straightConnector1">
              <a:avLst/>
            </a:prstGeom>
            <a:noFill/>
            <a:ln w="28575" cap="flat" cmpd="sng">
              <a:solidFill>
                <a:srgbClr val="C692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1456272" y="5209273"/>
            <a:ext cx="103632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1456272" y="5883275"/>
            <a:ext cx="103632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558800" y="3136613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53848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6197600" y="1295400"/>
            <a:ext cx="53848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609600" y="295835"/>
            <a:ext cx="109728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609600" y="1713210"/>
            <a:ext cx="538691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93368" y="1713210"/>
            <a:ext cx="538903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685800" y="4898648"/>
            <a:ext cx="83058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>
            <a:spLocks noGrp="1"/>
          </p:cNvSpPr>
          <p:nvPr>
            <p:ph type="pic" idx="2"/>
          </p:nvPr>
        </p:nvSpPr>
        <p:spPr>
          <a:xfrm>
            <a:off x="685800" y="1143000"/>
            <a:ext cx="8305800" cy="3744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685800" y="5483423"/>
            <a:ext cx="8305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ogo">
  <p:cSld name="Blank with Log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1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38125" y="177722"/>
            <a:ext cx="2508509" cy="75255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326764" y="300736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C692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" name="Google Shape;15;p1"/>
          <p:cNvCxnSpPr/>
          <p:nvPr/>
        </p:nvCxnSpPr>
        <p:spPr>
          <a:xfrm>
            <a:off x="323850" y="908220"/>
            <a:ext cx="11544300" cy="0"/>
          </a:xfrm>
          <a:prstGeom prst="straightConnector1">
            <a:avLst/>
          </a:prstGeom>
          <a:noFill/>
          <a:ln w="9525" cap="flat" cmpd="sng">
            <a:solidFill>
              <a:srgbClr val="D59F0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9445FDB-3BCA-E6D7-F4C3-330446F9F5CE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480050" y="63500"/>
            <a:ext cx="1254125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SMU Classification: Restricted</a:t>
            </a:r>
          </a:p>
        </p:txBody>
      </p:sp>
      <p:sp>
        <p:nvSpPr>
          <p:cNvPr id="5" name="Process 4">
            <a:extLst>
              <a:ext uri="{FF2B5EF4-FFF2-40B4-BE49-F238E27FC236}">
                <a16:creationId xmlns:a16="http://schemas.microsoft.com/office/drawing/2014/main" id="{997BD75D-3941-C2B1-77BC-E8E9D2ABCA60}"/>
              </a:ext>
            </a:extLst>
          </p:cNvPr>
          <p:cNvSpPr/>
          <p:nvPr userDrawn="1"/>
        </p:nvSpPr>
        <p:spPr>
          <a:xfrm>
            <a:off x="9238125" y="317212"/>
            <a:ext cx="2344275" cy="584776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54CF24-7ACF-E4CA-CFEA-DA1E8227575A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329195" y="332061"/>
            <a:ext cx="1546454" cy="5257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D5BB8F-E2E8-AA8E-D2C5-C85548EA413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25267" y="332061"/>
            <a:ext cx="1341222" cy="527547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1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38125" y="177722"/>
            <a:ext cx="2508509" cy="75255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326764" y="300736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C692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116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445FDB-3BCA-E6D7-F4C3-330446F9F5CE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480050" y="63500"/>
            <a:ext cx="1254125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SMU Classification: Restricted</a:t>
            </a:r>
          </a:p>
        </p:txBody>
      </p:sp>
      <p:sp>
        <p:nvSpPr>
          <p:cNvPr id="5" name="Process 4">
            <a:extLst>
              <a:ext uri="{FF2B5EF4-FFF2-40B4-BE49-F238E27FC236}">
                <a16:creationId xmlns:a16="http://schemas.microsoft.com/office/drawing/2014/main" id="{997BD75D-3941-C2B1-77BC-E8E9D2ABCA60}"/>
              </a:ext>
            </a:extLst>
          </p:cNvPr>
          <p:cNvSpPr/>
          <p:nvPr userDrawn="1"/>
        </p:nvSpPr>
        <p:spPr>
          <a:xfrm>
            <a:off x="9238125" y="317212"/>
            <a:ext cx="2344275" cy="584776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54CF24-7ACF-E4CA-CFEA-DA1E8227575A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329195" y="332061"/>
            <a:ext cx="1546454" cy="5257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D5BB8F-E2E8-AA8E-D2C5-C85548EA413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25267" y="332061"/>
            <a:ext cx="1341222" cy="527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89635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Dead-code_elimination#Examples" TargetMode="Externa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s://godbolt.org/z/z7zxexfr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Google Shape;66;p11">
            <a:extLst>
              <a:ext uri="{FF2B5EF4-FFF2-40B4-BE49-F238E27FC236}">
                <a16:creationId xmlns:a16="http://schemas.microsoft.com/office/drawing/2014/main" id="{251C87B1-0F6B-C3B5-9C5E-890C6F78FF49}"/>
              </a:ext>
            </a:extLst>
          </p:cNvPr>
          <p:cNvSpPr txBox="1">
            <a:spLocks/>
          </p:cNvSpPr>
          <p:nvPr/>
        </p:nvSpPr>
        <p:spPr>
          <a:xfrm>
            <a:off x="-176408" y="1810420"/>
            <a:ext cx="12544815" cy="562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3200" b="1" i="0" u="none" strike="noStrike" cap="none">
                <a:solidFill>
                  <a:srgbClr val="C692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3600" b="1" i="0" u="none" strike="noStrike" cap="none">
                <a:solidFill>
                  <a:srgbClr val="C692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3600" b="1" i="0" u="none" strike="noStrike" cap="none">
                <a:solidFill>
                  <a:srgbClr val="C692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3600" b="1" i="0" u="none" strike="noStrike" cap="none">
                <a:solidFill>
                  <a:srgbClr val="C692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3600" b="1" i="0" u="none" strike="noStrike" cap="none">
                <a:solidFill>
                  <a:srgbClr val="C692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3600" b="1" i="0" u="none" strike="noStrike" cap="none">
                <a:solidFill>
                  <a:srgbClr val="C692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3600" b="1" i="0" u="none" strike="noStrike" cap="none">
                <a:solidFill>
                  <a:srgbClr val="C692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3600" b="1" i="0" u="none" strike="noStrike" cap="none">
                <a:solidFill>
                  <a:srgbClr val="C692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3600" b="1" i="0" u="none" strike="noStrike" cap="none">
                <a:solidFill>
                  <a:srgbClr val="C692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algn="ctr"/>
            <a:r>
              <a:rPr lang="en-US" altLang="zh-CN" sz="3000" dirty="0"/>
              <a:t>Beyond a Joke: Dead Code Elimination Can Delete Live Code</a:t>
            </a:r>
            <a:endParaRPr lang="en-US" sz="3000" dirty="0"/>
          </a:p>
        </p:txBody>
      </p:sp>
      <p:sp>
        <p:nvSpPr>
          <p:cNvPr id="14" name="Google Shape;67;p11">
            <a:extLst>
              <a:ext uri="{FF2B5EF4-FFF2-40B4-BE49-F238E27FC236}">
                <a16:creationId xmlns:a16="http://schemas.microsoft.com/office/drawing/2014/main" id="{2BAD91C9-8AE4-29BA-3964-66DD8F5EC321}"/>
              </a:ext>
            </a:extLst>
          </p:cNvPr>
          <p:cNvSpPr txBox="1">
            <a:spLocks/>
          </p:cNvSpPr>
          <p:nvPr/>
        </p:nvSpPr>
        <p:spPr>
          <a:xfrm>
            <a:off x="2692766" y="411455"/>
            <a:ext cx="8806075" cy="562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spcBef>
                <a:spcPts val="0"/>
              </a:spcBef>
            </a:pPr>
            <a:r>
              <a:rPr lang="en-US" altLang="zh-CN" b="1" i="1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zh-CN" alt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1" i="1" dirty="0">
                <a:latin typeface="Arial" panose="020B0604020202020204" pitchFamily="34" charset="0"/>
                <a:cs typeface="Arial" panose="020B0604020202020204" pitchFamily="34" charset="0"/>
              </a:rPr>
              <a:t>46th International Conference on Software Engineering (ICSE</a:t>
            </a:r>
            <a:r>
              <a:rPr lang="zh-CN" alt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1" i="1" dirty="0">
                <a:latin typeface="Arial" panose="020B0604020202020204" pitchFamily="34" charset="0"/>
                <a:cs typeface="Arial" panose="020B0604020202020204" pitchFamily="34" charset="0"/>
              </a:rPr>
              <a:t>2024)</a:t>
            </a:r>
          </a:p>
        </p:txBody>
      </p:sp>
      <p:sp>
        <p:nvSpPr>
          <p:cNvPr id="15" name="Google Shape;67;p11">
            <a:extLst>
              <a:ext uri="{FF2B5EF4-FFF2-40B4-BE49-F238E27FC236}">
                <a16:creationId xmlns:a16="http://schemas.microsoft.com/office/drawing/2014/main" id="{F4020084-341A-2EF9-1B14-32DAE2370F51}"/>
              </a:ext>
            </a:extLst>
          </p:cNvPr>
          <p:cNvSpPr txBox="1">
            <a:spLocks/>
          </p:cNvSpPr>
          <p:nvPr/>
        </p:nvSpPr>
        <p:spPr>
          <a:xfrm>
            <a:off x="913874" y="2774634"/>
            <a:ext cx="10364250" cy="903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zh-CN" b="1" dirty="0" err="1">
                <a:latin typeface="+mj-lt"/>
                <a:cs typeface="Calibri" panose="020F0502020204030204" pitchFamily="34" charset="0"/>
              </a:rPr>
              <a:t>Haoxin</a:t>
            </a:r>
            <a:r>
              <a:rPr lang="zh-CN" altLang="en-US" b="1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b="1" dirty="0">
                <a:latin typeface="+mj-lt"/>
                <a:cs typeface="Calibri" panose="020F0502020204030204" pitchFamily="34" charset="0"/>
              </a:rPr>
              <a:t>Tu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,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+mj-lt"/>
                <a:cs typeface="Calibri" panose="020F0502020204030204" pitchFamily="34" charset="0"/>
              </a:rPr>
              <a:t>Lingxiao</a:t>
            </a:r>
            <a:r>
              <a:rPr lang="en-US" dirty="0">
                <a:latin typeface="+mj-lt"/>
                <a:cs typeface="Calibri" panose="020F0502020204030204" pitchFamily="34" charset="0"/>
              </a:rPr>
              <a:t> J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iang,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dirty="0" err="1">
                <a:latin typeface="+mj-lt"/>
                <a:cs typeface="Calibri" panose="020F0502020204030204" pitchFamily="34" charset="0"/>
              </a:rPr>
              <a:t>Debin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Gao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(Singapore Management University)</a:t>
            </a:r>
          </a:p>
          <a:p>
            <a:pPr algn="ctr"/>
            <a:r>
              <a:rPr lang="en-US" altLang="zh-CN" dirty="0">
                <a:latin typeface="+mj-lt"/>
                <a:cs typeface="Calibri" panose="020F0502020204030204" pitchFamily="34" charset="0"/>
              </a:rPr>
              <a:t>He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Jiang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(Dalian University of Technology)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DC17666-9C69-67DB-E8CC-A3E2977CD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1654" y="4674388"/>
            <a:ext cx="2751323" cy="1688312"/>
          </a:xfrm>
          <a:prstGeom prst="rect">
            <a:avLst/>
          </a:prstGeom>
        </p:spPr>
      </p:pic>
      <p:pic>
        <p:nvPicPr>
          <p:cNvPr id="17" name="Picture 16" descr="Logo, company name&#10;&#10;Description automatically generated">
            <a:extLst>
              <a:ext uri="{FF2B5EF4-FFF2-40B4-BE49-F238E27FC236}">
                <a16:creationId xmlns:a16="http://schemas.microsoft.com/office/drawing/2014/main" id="{174B4B28-CE34-82D7-3BA2-D9E7B7C2F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268" y="5195156"/>
            <a:ext cx="2865665" cy="90340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FABFDC9-86F7-9737-1400-6B34CD36D35B}"/>
              </a:ext>
            </a:extLst>
          </p:cNvPr>
          <p:cNvSpPr txBox="1"/>
          <p:nvPr/>
        </p:nvSpPr>
        <p:spPr>
          <a:xfrm>
            <a:off x="4877315" y="3787224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/>
              <a:t>18/04/2024,</a:t>
            </a:r>
            <a:r>
              <a:rPr lang="zh-CN" altLang="en-US" sz="1800" dirty="0"/>
              <a:t> </a:t>
            </a:r>
            <a:r>
              <a:rPr lang="en-US" altLang="zh-CN" sz="1800" dirty="0"/>
              <a:t>Lisbon</a:t>
            </a:r>
            <a:endParaRPr lang="en-US" sz="1800" dirty="0"/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413AD7CC-E3DF-308B-AF51-EEA99FD38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129" y="234825"/>
            <a:ext cx="2372156" cy="79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altLang="zh-CN" noProof="1"/>
              <a:t>Future</a:t>
            </a:r>
            <a:r>
              <a:rPr lang="zh-CN" altLang="en-US" noProof="1"/>
              <a:t> </a:t>
            </a:r>
            <a:r>
              <a:rPr lang="en-US" altLang="zh-CN" noProof="1"/>
              <a:t>work</a:t>
            </a:r>
            <a:r>
              <a:rPr lang="zh-CN" altLang="en-US" noProof="1"/>
              <a:t> </a:t>
            </a:r>
            <a:r>
              <a:rPr lang="en-US" altLang="zh-CN" noProof="1"/>
              <a:t>(1/2)</a:t>
            </a:r>
            <a:endParaRPr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27F3D2C-D5B1-5753-E602-6A8D0EC5F20B}"/>
              </a:ext>
            </a:extLst>
          </p:cNvPr>
          <p:cNvSpPr txBox="1">
            <a:spLocks/>
          </p:cNvSpPr>
          <p:nvPr/>
        </p:nvSpPr>
        <p:spPr>
          <a:xfrm>
            <a:off x="156554" y="911881"/>
            <a:ext cx="12035446" cy="1138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noProof="1">
                <a:latin typeface="+mj-lt"/>
                <a:cs typeface="Calibri" panose="020F0502020204030204" pitchFamily="34" charset="0"/>
              </a:rPr>
              <a:t>Insights</a:t>
            </a:r>
          </a:p>
          <a:p>
            <a:pPr lvl="1">
              <a:buFont typeface="Wingdings" pitchFamily="2" charset="2"/>
              <a:buChar char="ü"/>
            </a:pP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Reducing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the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search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space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of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symbolic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exploration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could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make</a:t>
            </a:r>
            <a:r>
              <a:rPr lang="en-US" altLang="zh-CN" sz="1800" noProof="1">
                <a:cs typeface="Calibri" panose="020F0502020204030204" pitchFamily="34" charset="0"/>
              </a:rPr>
              <a:t> targeted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symbolic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execution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more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efficient</a:t>
            </a:r>
            <a:endParaRPr lang="en-US" altLang="zh-CN" sz="1600" noProof="1">
              <a:latin typeface="+mj-lt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endParaRPr lang="en-SG" sz="1400" noProof="1">
              <a:latin typeface="+mj-lt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endParaRPr lang="en-SG" noProof="1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26BE0-704A-2E78-11DC-35383FD71297}"/>
              </a:ext>
            </a:extLst>
          </p:cNvPr>
          <p:cNvSpPr txBox="1">
            <a:spLocks/>
          </p:cNvSpPr>
          <p:nvPr/>
        </p:nvSpPr>
        <p:spPr>
          <a:xfrm>
            <a:off x="156554" y="4380991"/>
            <a:ext cx="11253126" cy="193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000" b="1" noProof="1">
                <a:cs typeface="Calibri" panose="020F0502020204030204" pitchFamily="34" charset="0"/>
              </a:rPr>
              <a:t>Challenge 1: how to select important</a:t>
            </a:r>
            <a:r>
              <a:rPr lang="zh-CN" altLang="en-US" sz="2000" b="1" noProof="1">
                <a:cs typeface="Calibri" panose="020F0502020204030204" pitchFamily="34" charset="0"/>
              </a:rPr>
              <a:t> </a:t>
            </a:r>
            <a:r>
              <a:rPr lang="en-US" altLang="zh-CN" sz="2000" b="1" noProof="1">
                <a:cs typeface="Calibri" panose="020F0502020204030204" pitchFamily="34" charset="0"/>
              </a:rPr>
              <a:t>variables</a:t>
            </a:r>
            <a:r>
              <a:rPr lang="zh-CN" altLang="en-US" sz="2000" b="1" noProof="1">
                <a:cs typeface="Calibri" panose="020F0502020204030204" pitchFamily="34" charset="0"/>
              </a:rPr>
              <a:t> </a:t>
            </a:r>
            <a:r>
              <a:rPr lang="en-US" altLang="zh-CN" sz="2000" b="1" noProof="1">
                <a:cs typeface="Calibri" panose="020F0502020204030204" pitchFamily="34" charset="0"/>
              </a:rPr>
              <a:t>to</a:t>
            </a:r>
            <a:r>
              <a:rPr lang="zh-CN" altLang="en-US" sz="2000" b="1" noProof="1">
                <a:cs typeface="Calibri" panose="020F0502020204030204" pitchFamily="34" charset="0"/>
              </a:rPr>
              <a:t> </a:t>
            </a:r>
            <a:r>
              <a:rPr lang="en-US" altLang="zh-CN" sz="2000" b="1" noProof="1">
                <a:cs typeface="Calibri" panose="020F0502020204030204" pitchFamily="34" charset="0"/>
              </a:rPr>
              <a:t>be</a:t>
            </a:r>
            <a:r>
              <a:rPr lang="zh-CN" altLang="en-US" sz="2000" b="1" noProof="1">
                <a:cs typeface="Calibri" panose="020F0502020204030204" pitchFamily="34" charset="0"/>
              </a:rPr>
              <a:t> </a:t>
            </a:r>
            <a:r>
              <a:rPr lang="en-US" altLang="zh-CN" sz="2000" b="1" noProof="1">
                <a:cs typeface="Calibri" panose="020F0502020204030204" pitchFamily="34" charset="0"/>
              </a:rPr>
              <a:t>symbolized?</a:t>
            </a:r>
          </a:p>
          <a:p>
            <a:pPr lvl="1">
              <a:lnSpc>
                <a:spcPct val="150000"/>
              </a:lnSpc>
            </a:pPr>
            <a:r>
              <a:rPr lang="en-US" altLang="zh-CN" sz="1800" noProof="1">
                <a:cs typeface="Calibri" panose="020F0502020204030204" pitchFamily="34" charset="0"/>
              </a:rPr>
              <a:t>Not every variable contributes equally to revealing the divergent portion in binaries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000" b="1" noProof="1">
                <a:cs typeface="Calibri" panose="020F0502020204030204" pitchFamily="34" charset="0"/>
              </a:rPr>
              <a:t>Challenge 2: how to handle loops or function calls involved with symbolic variables?</a:t>
            </a:r>
          </a:p>
          <a:p>
            <a:pPr lvl="1">
              <a:lnSpc>
                <a:spcPct val="150000"/>
              </a:lnSpc>
            </a:pPr>
            <a:r>
              <a:rPr lang="en-US" altLang="zh-CN" sz="1800" noProof="1">
                <a:cs typeface="Calibri" panose="020F0502020204030204" pitchFamily="34" charset="0"/>
              </a:rPr>
              <a:t>Such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loops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or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functions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make the target symbolic execution inefficient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AF1ADC-A968-D90B-3A43-A7E7FA3B5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929" y="1900289"/>
            <a:ext cx="8812871" cy="23987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757FAAD-2620-0974-5679-60751527D1C1}"/>
              </a:ext>
            </a:extLst>
          </p:cNvPr>
          <p:cNvSpPr/>
          <p:nvPr/>
        </p:nvSpPr>
        <p:spPr>
          <a:xfrm>
            <a:off x="7620001" y="1900289"/>
            <a:ext cx="2590800" cy="23987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586035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altLang="zh-CN" noProof="1"/>
              <a:t>Future</a:t>
            </a:r>
            <a:r>
              <a:rPr lang="zh-CN" altLang="en-US" noProof="1"/>
              <a:t> </a:t>
            </a:r>
            <a:r>
              <a:rPr lang="en-US" altLang="zh-CN" noProof="1"/>
              <a:t>work</a:t>
            </a:r>
            <a:r>
              <a:rPr lang="zh-CN" altLang="en-US" noProof="1"/>
              <a:t> </a:t>
            </a:r>
            <a:r>
              <a:rPr lang="en-US" altLang="zh-CN" noProof="1"/>
              <a:t>(2/2)</a:t>
            </a:r>
            <a:endParaRPr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27F3D2C-D5B1-5753-E602-6A8D0EC5F20B}"/>
              </a:ext>
            </a:extLst>
          </p:cNvPr>
          <p:cNvSpPr txBox="1">
            <a:spLocks/>
          </p:cNvSpPr>
          <p:nvPr/>
        </p:nvSpPr>
        <p:spPr>
          <a:xfrm>
            <a:off x="192114" y="1001852"/>
            <a:ext cx="11876061" cy="959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US" altLang="zh-CN" b="1" noProof="1">
                <a:latin typeface="+mj-lt"/>
                <a:cs typeface="Calibri" panose="020F0502020204030204" pitchFamily="34" charset="0"/>
              </a:rPr>
              <a:t>Planned solution: efficient targeted symbolic</a:t>
            </a:r>
            <a:r>
              <a:rPr lang="zh-CN" altLang="en-US" b="1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b="1" noProof="1">
                <a:latin typeface="+mj-lt"/>
                <a:cs typeface="Calibri" panose="020F0502020204030204" pitchFamily="34" charset="0"/>
              </a:rPr>
              <a:t>execution</a:t>
            </a:r>
            <a:endParaRPr lang="en-SG" noProof="1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26BE0-704A-2E78-11DC-35383FD71297}"/>
              </a:ext>
            </a:extLst>
          </p:cNvPr>
          <p:cNvSpPr txBox="1">
            <a:spLocks/>
          </p:cNvSpPr>
          <p:nvPr/>
        </p:nvSpPr>
        <p:spPr>
          <a:xfrm>
            <a:off x="192114" y="3429000"/>
            <a:ext cx="11512206" cy="276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50000"/>
              </a:lnSpc>
              <a:buNone/>
            </a:pPr>
            <a:endParaRPr lang="en-US" altLang="zh-CN" noProof="1"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noProof="1">
                <a:cs typeface="Calibri" panose="020F0502020204030204" pitchFamily="34" charset="0"/>
              </a:rPr>
              <a:t>Addressing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challenge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1: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Target-guided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selective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symbolization</a:t>
            </a:r>
          </a:p>
          <a:p>
            <a:pPr lvl="1">
              <a:lnSpc>
                <a:spcPct val="150000"/>
              </a:lnSpc>
            </a:pPr>
            <a:r>
              <a:rPr lang="en-US" altLang="zh-CN" sz="1800" noProof="1">
                <a:cs typeface="Calibri" panose="020F0502020204030204" pitchFamily="34" charset="0"/>
              </a:rPr>
              <a:t>Data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flow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analysis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to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select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variables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that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are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directly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to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go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through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the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divergent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functions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noProof="1">
                <a:cs typeface="Calibri" panose="020F0502020204030204" pitchFamily="34" charset="0"/>
              </a:rPr>
              <a:t>Addressing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challenge 2: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Targeted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loop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and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function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summarizations</a:t>
            </a:r>
          </a:p>
          <a:p>
            <a:pPr lvl="1">
              <a:lnSpc>
                <a:spcPct val="150000"/>
              </a:lnSpc>
            </a:pPr>
            <a:r>
              <a:rPr lang="en-US" altLang="zh-CN" sz="1800" noProof="1">
                <a:cs typeface="Calibri" panose="020F0502020204030204" pitchFamily="34" charset="0"/>
              </a:rPr>
              <a:t>Handle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loops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and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functions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that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involve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symbolic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variables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D5121-FA7D-2AA2-7831-A7F5ED2EB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366" y="1500809"/>
            <a:ext cx="9055291" cy="192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67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Background:</a:t>
            </a:r>
            <a:r>
              <a:rPr lang="zh-CN" altLang="en-US" dirty="0"/>
              <a:t> </a:t>
            </a:r>
            <a:r>
              <a:rPr lang="en-US" dirty="0"/>
              <a:t>Dead Code Elimination</a:t>
            </a:r>
            <a:r>
              <a:rPr lang="zh-CN" altLang="en-US" dirty="0"/>
              <a:t> </a:t>
            </a:r>
            <a:endParaRPr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90273FC-2BD5-E646-A141-C118099AC7A0}"/>
              </a:ext>
            </a:extLst>
          </p:cNvPr>
          <p:cNvSpPr txBox="1">
            <a:spLocks/>
          </p:cNvSpPr>
          <p:nvPr/>
        </p:nvSpPr>
        <p:spPr>
          <a:xfrm>
            <a:off x="334264" y="904054"/>
            <a:ext cx="11421872" cy="1564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lang="en-US" altLang="zh-CN" b="1" dirty="0">
                <a:latin typeface="+mj-lt"/>
                <a:cs typeface="Calibri" panose="020F0502020204030204" pitchFamily="34" charset="0"/>
              </a:rPr>
              <a:t>What</a:t>
            </a:r>
            <a:r>
              <a:rPr lang="zh-CN" altLang="en-US" b="1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b="1" dirty="0">
                <a:latin typeface="+mj-lt"/>
                <a:cs typeface="Calibri" panose="020F0502020204030204" pitchFamily="34" charset="0"/>
              </a:rPr>
              <a:t>is</a:t>
            </a:r>
            <a:r>
              <a:rPr lang="zh-CN" altLang="en-US" b="1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b="1" dirty="0">
                <a:latin typeface="+mj-lt"/>
                <a:cs typeface="Calibri" panose="020F0502020204030204" pitchFamily="34" charset="0"/>
              </a:rPr>
              <a:t>Dead Code Elimination</a:t>
            </a:r>
            <a:r>
              <a:rPr lang="zh-CN" altLang="en-US" b="1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b="1" dirty="0">
                <a:latin typeface="+mj-lt"/>
                <a:cs typeface="Calibri" panose="020F0502020204030204" pitchFamily="34" charset="0"/>
              </a:rPr>
              <a:t>(DCE)?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dirty="0"/>
              <a:t>A</a:t>
            </a:r>
            <a:r>
              <a:rPr lang="en-US" dirty="0"/>
              <a:t> fundamental compiler optimization technique that removes dead code (e.g., unreachable or reachable but whose results are unused) in the program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A8E783-67CF-8AD7-ECBF-8FC51BE31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921" y="2752626"/>
            <a:ext cx="4851400" cy="2184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89C6AC0-0D5D-92E8-E426-0B8D1348C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4400" y="2841526"/>
            <a:ext cx="3200400" cy="20955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154F82-2989-50B3-AD89-57705315FB6B}"/>
              </a:ext>
            </a:extLst>
          </p:cNvPr>
          <p:cNvSpPr txBox="1"/>
          <p:nvPr/>
        </p:nvSpPr>
        <p:spPr>
          <a:xfrm>
            <a:off x="508000" y="6321623"/>
            <a:ext cx="71112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Examples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cited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sz="1400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https://en.wikipedia.org/wiki/Dead-code_elimination#Examples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85282B-B3E3-1A99-97CD-6394220B90EC}"/>
              </a:ext>
            </a:extLst>
          </p:cNvPr>
          <p:cNvSpPr/>
          <p:nvPr/>
        </p:nvSpPr>
        <p:spPr>
          <a:xfrm>
            <a:off x="2196470" y="3315320"/>
            <a:ext cx="4204330" cy="2307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noFill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0908B18-FAA4-89ED-33DE-EF9B0C9D8260}"/>
              </a:ext>
            </a:extLst>
          </p:cNvPr>
          <p:cNvSpPr/>
          <p:nvPr/>
        </p:nvSpPr>
        <p:spPr>
          <a:xfrm>
            <a:off x="2196470" y="4239775"/>
            <a:ext cx="4204330" cy="2307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noFill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0E3B61-F423-1A52-BD45-E87A7050C3F0}"/>
              </a:ext>
            </a:extLst>
          </p:cNvPr>
          <p:cNvSpPr/>
          <p:nvPr/>
        </p:nvSpPr>
        <p:spPr>
          <a:xfrm>
            <a:off x="7792978" y="3546055"/>
            <a:ext cx="2202552" cy="9244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noFill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A01CEA0-57D2-6359-8CEB-FF44B1EA1B3C}"/>
              </a:ext>
            </a:extLst>
          </p:cNvPr>
          <p:cNvSpPr txBox="1">
            <a:spLocks/>
          </p:cNvSpPr>
          <p:nvPr/>
        </p:nvSpPr>
        <p:spPr>
          <a:xfrm>
            <a:off x="334264" y="5058850"/>
            <a:ext cx="9775694" cy="1143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dirty="0"/>
              <a:t>Benefits of</a:t>
            </a:r>
            <a:r>
              <a:rPr lang="zh-CN" altLang="en-US" dirty="0"/>
              <a:t> </a:t>
            </a:r>
            <a:r>
              <a:rPr lang="en-US" altLang="zh-CN" dirty="0"/>
              <a:t>DCE:</a:t>
            </a:r>
            <a:r>
              <a:rPr lang="zh-CN" altLang="en-US" dirty="0"/>
              <a:t> </a:t>
            </a:r>
            <a:r>
              <a:rPr lang="en-US" dirty="0"/>
              <a:t>produce </a:t>
            </a:r>
            <a:r>
              <a:rPr lang="en-US" b="1" i="1" dirty="0"/>
              <a:t>smaller</a:t>
            </a:r>
            <a:r>
              <a:rPr lang="en-US" dirty="0"/>
              <a:t> or </a:t>
            </a:r>
            <a:r>
              <a:rPr lang="en-US" b="1" i="1" dirty="0"/>
              <a:t>faster</a:t>
            </a:r>
            <a:r>
              <a:rPr lang="en-US" dirty="0"/>
              <a:t> executables</a:t>
            </a:r>
          </a:p>
          <a:p>
            <a:pPr lvl="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Many</a:t>
            </a:r>
            <a:r>
              <a:rPr lang="zh-CN" altLang="en-US" sz="2000" dirty="0"/>
              <a:t> </a:t>
            </a:r>
            <a:r>
              <a:rPr lang="en-US" altLang="zh-CN" sz="2000" dirty="0"/>
              <a:t>other</a:t>
            </a:r>
            <a:r>
              <a:rPr lang="zh-CN" altLang="en-US" sz="2000" dirty="0"/>
              <a:t> </a:t>
            </a:r>
            <a:r>
              <a:rPr lang="en-US" altLang="zh-CN" sz="2000" dirty="0"/>
              <a:t>applications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languages</a:t>
            </a:r>
            <a:r>
              <a:rPr lang="zh-CN" altLang="en-US" sz="2000" dirty="0"/>
              <a:t> </a:t>
            </a:r>
            <a:r>
              <a:rPr lang="en-US" altLang="zh-CN" sz="2000" dirty="0"/>
              <a:t>(Java,</a:t>
            </a:r>
            <a:r>
              <a:rPr lang="zh-CN" altLang="en-US" sz="2000" dirty="0"/>
              <a:t> </a:t>
            </a:r>
            <a:r>
              <a:rPr lang="en-US" altLang="zh-CN" sz="2000" dirty="0"/>
              <a:t>Go,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Rust,</a:t>
            </a:r>
            <a:r>
              <a:rPr lang="zh-CN" altLang="en-US" sz="2000" dirty="0"/>
              <a:t> </a:t>
            </a:r>
            <a:r>
              <a:rPr lang="en-US" altLang="zh-CN" sz="2000" dirty="0"/>
              <a:t>etc.)</a:t>
            </a:r>
          </a:p>
        </p:txBody>
      </p:sp>
    </p:spTree>
    <p:extLst>
      <p:ext uri="{BB962C8B-B14F-4D97-AF65-F5344CB8AC3E}">
        <p14:creationId xmlns:p14="http://schemas.microsoft.com/office/powerpoint/2010/main" val="30104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  <p:bldP spid="15" grpId="0" animBg="1"/>
      <p:bldP spid="16" grpId="0" animBg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altLang="zh-CN" noProof="1"/>
              <a:t>Motivation</a:t>
            </a:r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5" name="Google Shape;82;p13">
            <a:extLst>
              <a:ext uri="{FF2B5EF4-FFF2-40B4-BE49-F238E27FC236}">
                <a16:creationId xmlns:a16="http://schemas.microsoft.com/office/drawing/2014/main" id="{54D256B2-A037-191D-04CD-E7AFCFB0E2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33375" y="2073489"/>
            <a:ext cx="3531056" cy="63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lang="en-US" altLang="zh-CN" b="1" dirty="0"/>
              <a:t>Motivating</a:t>
            </a:r>
            <a:r>
              <a:rPr lang="zh-CN" altLang="en-US" b="1" dirty="0"/>
              <a:t> </a:t>
            </a:r>
            <a:r>
              <a:rPr lang="en-US" altLang="zh-CN" b="1" dirty="0"/>
              <a:t>example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4A4E24-F778-7692-8275-F2B50BD7E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" y="2650806"/>
            <a:ext cx="5958098" cy="36182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ED7BA7-384D-0E20-1BDA-11F84EF5AE18}"/>
              </a:ext>
            </a:extLst>
          </p:cNvPr>
          <p:cNvSpPr txBox="1"/>
          <p:nvPr/>
        </p:nvSpPr>
        <p:spPr>
          <a:xfrm>
            <a:off x="705061" y="1164619"/>
            <a:ext cx="10506074" cy="523220"/>
          </a:xfrm>
          <a:prstGeom prst="rect">
            <a:avLst/>
          </a:prstGeom>
          <a:solidFill>
            <a:srgbClr val="FFBC0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Question: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Can DCE happen to erroneously delete live code?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29803ED-E041-BA61-6DEA-E74ECD51343D}"/>
              </a:ext>
            </a:extLst>
          </p:cNvPr>
          <p:cNvSpPr/>
          <p:nvPr/>
        </p:nvSpPr>
        <p:spPr>
          <a:xfrm>
            <a:off x="869328" y="4011701"/>
            <a:ext cx="3221428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noFill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A73EA5-73F1-CC57-A2A3-E2DCB716DF37}"/>
              </a:ext>
            </a:extLst>
          </p:cNvPr>
          <p:cNvSpPr txBox="1"/>
          <p:nvPr/>
        </p:nvSpPr>
        <p:spPr>
          <a:xfrm>
            <a:off x="7760071" y="6161257"/>
            <a:ext cx="25715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https://godbolt.org/z/z7zxexfr1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3AD34A-A48C-6690-A579-9F7A815ED126}"/>
              </a:ext>
            </a:extLst>
          </p:cNvPr>
          <p:cNvSpPr/>
          <p:nvPr/>
        </p:nvSpPr>
        <p:spPr>
          <a:xfrm>
            <a:off x="1389123" y="4495296"/>
            <a:ext cx="1039484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noFill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C744CCA-12DB-ED80-C93F-07033A1BC6DB}"/>
              </a:ext>
            </a:extLst>
          </p:cNvPr>
          <p:cNvGrpSpPr/>
          <p:nvPr/>
        </p:nvGrpSpPr>
        <p:grpSpPr>
          <a:xfrm>
            <a:off x="5810556" y="1791431"/>
            <a:ext cx="6141708" cy="2058408"/>
            <a:chOff x="5601006" y="1791431"/>
            <a:chExt cx="6141708" cy="205840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5B7F77C-8813-E062-C711-507112BE0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00532" y="1791431"/>
              <a:ext cx="5276850" cy="205840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D53261B-AD44-C991-E9BE-3787A7BDE547}"/>
                </a:ext>
              </a:extLst>
            </p:cNvPr>
            <p:cNvSpPr txBox="1"/>
            <p:nvPr/>
          </p:nvSpPr>
          <p:spPr>
            <a:xfrm>
              <a:off x="10464800" y="3542062"/>
              <a:ext cx="12779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/>
                <a:t>Executable</a:t>
              </a:r>
              <a:r>
                <a:rPr lang="zh-CN" altLang="en-US" b="1" dirty="0"/>
                <a:t> </a:t>
              </a:r>
              <a:r>
                <a:rPr lang="en-US" altLang="zh-CN" b="1" dirty="0"/>
                <a:t>1</a:t>
              </a:r>
              <a:endParaRPr lang="en-CN" b="1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B911394-33EA-0D48-E80A-F5CA15F596B9}"/>
                </a:ext>
              </a:extLst>
            </p:cNvPr>
            <p:cNvSpPr txBox="1"/>
            <p:nvPr/>
          </p:nvSpPr>
          <p:spPr>
            <a:xfrm>
              <a:off x="5675547" y="2577283"/>
              <a:ext cx="7393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(Input)</a:t>
              </a:r>
              <a:endParaRPr lang="en-CN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DA99AF6-F715-660B-B63F-03AAAF84CC6D}"/>
                </a:ext>
              </a:extLst>
            </p:cNvPr>
            <p:cNvSpPr txBox="1"/>
            <p:nvPr/>
          </p:nvSpPr>
          <p:spPr>
            <a:xfrm>
              <a:off x="5601006" y="3441388"/>
              <a:ext cx="8883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tx1"/>
                  </a:solidFill>
                </a:rPr>
                <a:t>(Output)</a:t>
              </a:r>
              <a:endParaRPr lang="en-CN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611648E-26BD-819D-2810-D46B2E25B75B}"/>
              </a:ext>
            </a:extLst>
          </p:cNvPr>
          <p:cNvGrpSpPr/>
          <p:nvPr/>
        </p:nvGrpSpPr>
        <p:grpSpPr>
          <a:xfrm>
            <a:off x="5747908" y="4011701"/>
            <a:ext cx="6139024" cy="2135541"/>
            <a:chOff x="5754258" y="3822688"/>
            <a:chExt cx="6139024" cy="2135541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D5332DA-2CBD-A355-916E-003F8AED9F49}"/>
                </a:ext>
              </a:extLst>
            </p:cNvPr>
            <p:cNvGrpSpPr/>
            <p:nvPr/>
          </p:nvGrpSpPr>
          <p:grpSpPr>
            <a:xfrm>
              <a:off x="5754258" y="3822688"/>
              <a:ext cx="6139024" cy="2121528"/>
              <a:chOff x="5549962" y="4011701"/>
              <a:chExt cx="6139024" cy="2121528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08655B6-8A21-02A4-4B96-054A6943FA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400533" y="4011701"/>
                <a:ext cx="5276849" cy="2121528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5B46354-C263-64AD-E5B2-EE810F9C0817}"/>
                  </a:ext>
                </a:extLst>
              </p:cNvPr>
              <p:cNvSpPr txBox="1"/>
              <p:nvPr/>
            </p:nvSpPr>
            <p:spPr>
              <a:xfrm>
                <a:off x="5681321" y="4863524"/>
                <a:ext cx="73930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b="1" dirty="0">
                    <a:solidFill>
                      <a:schemeClr val="tx1"/>
                    </a:solidFill>
                  </a:rPr>
                  <a:t>(Input)</a:t>
                </a:r>
                <a:endParaRPr lang="en-CN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9F94F58-127C-A7BF-A40E-B23B4EEA187B}"/>
                  </a:ext>
                </a:extLst>
              </p:cNvPr>
              <p:cNvSpPr txBox="1"/>
              <p:nvPr/>
            </p:nvSpPr>
            <p:spPr>
              <a:xfrm>
                <a:off x="5549962" y="5510125"/>
                <a:ext cx="88838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b="1" dirty="0">
                    <a:solidFill>
                      <a:schemeClr val="tx1"/>
                    </a:solidFill>
                  </a:rPr>
                  <a:t>(Output)</a:t>
                </a:r>
                <a:endParaRPr lang="en-CN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CF43190-23AA-A2F5-996F-055E78DB2043}"/>
                  </a:ext>
                </a:extLst>
              </p:cNvPr>
              <p:cNvSpPr txBox="1"/>
              <p:nvPr/>
            </p:nvSpPr>
            <p:spPr>
              <a:xfrm>
                <a:off x="10411072" y="5825452"/>
                <a:ext cx="127791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b="1" dirty="0"/>
                  <a:t>Executable</a:t>
                </a:r>
                <a:r>
                  <a:rPr lang="zh-CN" altLang="en-US" b="1" dirty="0"/>
                  <a:t> </a:t>
                </a:r>
                <a:r>
                  <a:rPr lang="en-US" altLang="zh-CN" b="1" dirty="0"/>
                  <a:t>2</a:t>
                </a:r>
                <a:endParaRPr lang="en-CN" b="1" dirty="0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7DF161-C3DF-5E9F-628D-9353E7E64E39}"/>
                </a:ext>
              </a:extLst>
            </p:cNvPr>
            <p:cNvSpPr txBox="1"/>
            <p:nvPr/>
          </p:nvSpPr>
          <p:spPr>
            <a:xfrm>
              <a:off x="8807715" y="5622424"/>
              <a:ext cx="1934029" cy="3358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</a:rPr>
                <a:t>Wrong</a:t>
              </a:r>
              <a:r>
                <a:rPr lang="zh-CN" altLang="en-US" b="1" dirty="0">
                  <a:solidFill>
                    <a:srgbClr val="FF0000"/>
                  </a:solidFill>
                </a:rPr>
                <a:t> </a:t>
              </a:r>
              <a:r>
                <a:rPr lang="en-US" altLang="zh-CN" b="1" dirty="0">
                  <a:solidFill>
                    <a:srgbClr val="FF0000"/>
                  </a:solidFill>
                </a:rPr>
                <a:t>binary</a:t>
              </a:r>
              <a:r>
                <a:rPr lang="zh-CN" altLang="en-US" b="1" dirty="0">
                  <a:solidFill>
                    <a:srgbClr val="FF0000"/>
                  </a:solidFill>
                </a:rPr>
                <a:t> </a:t>
              </a:r>
              <a:r>
                <a:rPr lang="en-US" altLang="zh-CN" b="1" dirty="0">
                  <a:solidFill>
                    <a:srgbClr val="FF0000"/>
                  </a:solidFill>
                </a:rPr>
                <a:t>code</a:t>
              </a:r>
              <a:endParaRPr lang="en-CN" b="1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FD559CD-699F-3D32-1272-56802CB112DE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2428607" y="2731172"/>
            <a:ext cx="3456490" cy="1840324"/>
          </a:xfrm>
          <a:prstGeom prst="straightConnector1">
            <a:avLst/>
          </a:prstGeom>
          <a:ln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40E7D35-D4D1-E3EC-1956-214529493DF0}"/>
              </a:ext>
            </a:extLst>
          </p:cNvPr>
          <p:cNvCxnSpPr>
            <a:cxnSpLocks/>
            <a:stCxn id="16" idx="3"/>
            <a:endCxn id="19" idx="1"/>
          </p:cNvCxnSpPr>
          <p:nvPr/>
        </p:nvCxnSpPr>
        <p:spPr>
          <a:xfrm>
            <a:off x="2428607" y="4571496"/>
            <a:ext cx="3450660" cy="445917"/>
          </a:xfrm>
          <a:prstGeom prst="straightConnector1">
            <a:avLst/>
          </a:prstGeom>
          <a:ln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55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11" grpId="0" animBg="1"/>
      <p:bldP spid="13" grpId="0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altLang="zh-CN" noProof="1"/>
              <a:t>Solution:</a:t>
            </a:r>
            <a:r>
              <a:rPr lang="zh-CN" altLang="en-US" noProof="1"/>
              <a:t> </a:t>
            </a:r>
            <a:r>
              <a:rPr lang="en-US" altLang="zh-CN" noProof="1"/>
              <a:t>Xdead</a:t>
            </a:r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7" name="Google Shape;96;p15">
            <a:extLst>
              <a:ext uri="{FF2B5EF4-FFF2-40B4-BE49-F238E27FC236}">
                <a16:creationId xmlns:a16="http://schemas.microsoft.com/office/drawing/2014/main" id="{EF0A769B-5D00-FD45-BA87-2ACB77DBD5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30081" y="998641"/>
            <a:ext cx="11773273" cy="150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>
              <a:spcBef>
                <a:spcPts val="0"/>
              </a:spcBef>
              <a:buSzPts val="2400"/>
              <a:buFont typeface="Wingdings" pitchFamily="2" charset="2"/>
              <a:buChar char="Ø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zh-CN" b="1" dirty="0"/>
              <a:t>Key</a:t>
            </a:r>
            <a:r>
              <a:rPr lang="zh-CN" altLang="en-US" b="1" dirty="0"/>
              <a:t> </a:t>
            </a:r>
            <a:r>
              <a:rPr lang="en-US" altLang="zh-CN" b="1" dirty="0"/>
              <a:t>insights:</a:t>
            </a:r>
            <a:r>
              <a:rPr lang="zh-CN" altLang="en-US" b="1" dirty="0"/>
              <a:t> </a:t>
            </a:r>
            <a:r>
              <a:rPr lang="en-US" altLang="zh-CN" b="1" dirty="0"/>
              <a:t>divergence</a:t>
            </a:r>
            <a:r>
              <a:rPr lang="zh-CN" altLang="en-US" b="1" dirty="0"/>
              <a:t> </a:t>
            </a:r>
            <a:r>
              <a:rPr lang="en-US" altLang="zh-CN" b="1" dirty="0"/>
              <a:t>indicates</a:t>
            </a:r>
            <a:r>
              <a:rPr lang="zh-CN" altLang="en-US" b="1" dirty="0"/>
              <a:t> </a:t>
            </a:r>
            <a:r>
              <a:rPr lang="en-US" altLang="zh-CN" b="1" dirty="0"/>
              <a:t>DCE</a:t>
            </a:r>
            <a:r>
              <a:rPr lang="zh-CN" altLang="en-US" b="1" dirty="0"/>
              <a:t> </a:t>
            </a:r>
            <a:r>
              <a:rPr lang="en-US" altLang="zh-CN" b="1" dirty="0"/>
              <a:t>bugs</a:t>
            </a:r>
            <a:endParaRPr lang="en-GB" b="1" dirty="0"/>
          </a:p>
          <a:p>
            <a:pPr marL="798513" lvl="1" indent="-341313">
              <a:spcBef>
                <a:spcPts val="8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zh-CN" dirty="0">
                <a:solidFill>
                  <a:srgbClr val="000000"/>
                </a:solidFill>
              </a:rPr>
              <a:t>Identify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the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divergent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portions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in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binary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first</a:t>
            </a:r>
          </a:p>
          <a:p>
            <a:pPr marL="798513" lvl="1" indent="-341313">
              <a:spcBef>
                <a:spcPts val="8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zh-CN" dirty="0">
                <a:solidFill>
                  <a:srgbClr val="000000"/>
                </a:solidFill>
              </a:rPr>
              <a:t>leverage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symbolic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execution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to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reveal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the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divergent</a:t>
            </a:r>
            <a:r>
              <a:rPr lang="zh-CN" altLang="en-US" dirty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portion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845B04CB-1EE0-19B6-B439-8D03498DF3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32158" y="2618233"/>
            <a:ext cx="11248571" cy="30597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51DE46-51AF-DE95-F082-EA7EB83C8C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429" y="6082731"/>
            <a:ext cx="5630273" cy="5257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668D41-9D08-AE64-0493-478DBD314731}"/>
              </a:ext>
            </a:extLst>
          </p:cNvPr>
          <p:cNvSpPr txBox="1"/>
          <p:nvPr/>
        </p:nvSpPr>
        <p:spPr>
          <a:xfrm>
            <a:off x="508000" y="5812968"/>
            <a:ext cx="20136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>
                <a:solidFill>
                  <a:srgbClr val="C00000"/>
                </a:solidFill>
              </a:rPr>
              <a:t>The</a:t>
            </a:r>
            <a:r>
              <a:rPr lang="zh-CN" altLang="en-US" b="1">
                <a:solidFill>
                  <a:srgbClr val="C00000"/>
                </a:solidFill>
              </a:rPr>
              <a:t> </a:t>
            </a:r>
            <a:r>
              <a:rPr lang="en-US" altLang="zh-CN" b="1">
                <a:solidFill>
                  <a:srgbClr val="C00000"/>
                </a:solidFill>
              </a:rPr>
              <a:t>marker</a:t>
            </a:r>
            <a:r>
              <a:rPr lang="zh-CN" altLang="en-US" b="1">
                <a:solidFill>
                  <a:srgbClr val="C00000"/>
                </a:solidFill>
              </a:rPr>
              <a:t> </a:t>
            </a:r>
            <a:r>
              <a:rPr lang="en-US" altLang="zh-CN" b="1">
                <a:solidFill>
                  <a:srgbClr val="C00000"/>
                </a:solidFill>
              </a:rPr>
              <a:t>function:</a:t>
            </a:r>
            <a:r>
              <a:rPr lang="zh-CN" altLang="en-US" b="1">
                <a:solidFill>
                  <a:srgbClr val="C00000"/>
                </a:solidFill>
              </a:rPr>
              <a:t> </a:t>
            </a:r>
            <a:endParaRPr lang="en-CN" b="1">
              <a:solidFill>
                <a:srgbClr val="C00000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ACE76F9-412E-3FF7-9E24-49B897895D46}"/>
              </a:ext>
            </a:extLst>
          </p:cNvPr>
          <p:cNvSpPr/>
          <p:nvPr/>
        </p:nvSpPr>
        <p:spPr>
          <a:xfrm>
            <a:off x="8292555" y="2531446"/>
            <a:ext cx="3324314" cy="3059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48D10D7-834D-4B86-90AB-5231386A75E9}"/>
              </a:ext>
            </a:extLst>
          </p:cNvPr>
          <p:cNvSpPr/>
          <p:nvPr/>
        </p:nvSpPr>
        <p:spPr>
          <a:xfrm>
            <a:off x="4899658" y="2710478"/>
            <a:ext cx="3446872" cy="3059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ß</a:t>
            </a:r>
            <a:endParaRPr lang="en-C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F5FC8B-34F2-8265-2B65-06154D60569C}"/>
              </a:ext>
            </a:extLst>
          </p:cNvPr>
          <p:cNvSpPr/>
          <p:nvPr/>
        </p:nvSpPr>
        <p:spPr>
          <a:xfrm>
            <a:off x="1847849" y="3133725"/>
            <a:ext cx="1885951" cy="1695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FA3C2B-4FB7-F8C0-1596-594BFAE029DA}"/>
              </a:ext>
            </a:extLst>
          </p:cNvPr>
          <p:cNvSpPr/>
          <p:nvPr/>
        </p:nvSpPr>
        <p:spPr>
          <a:xfrm>
            <a:off x="1847849" y="4812197"/>
            <a:ext cx="1885951" cy="778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86FEC2-4312-7CFC-4ACD-B7D98E4722EE}"/>
              </a:ext>
            </a:extLst>
          </p:cNvPr>
          <p:cNvSpPr/>
          <p:nvPr/>
        </p:nvSpPr>
        <p:spPr>
          <a:xfrm>
            <a:off x="4884869" y="3084485"/>
            <a:ext cx="2155192" cy="25336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55027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4" grpId="0"/>
      <p:bldP spid="73" grpId="0" animBg="1"/>
      <p:bldP spid="75" grpId="0" animBg="1"/>
      <p:bldP spid="2" grpId="0" animBg="1"/>
      <p:bldP spid="5" grpId="0" animBg="1"/>
      <p:bldP spid="9" grpId="0" animBg="1"/>
      <p:bldP spid="9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altLang="zh-CN" noProof="1"/>
              <a:t>Preliminary</a:t>
            </a:r>
            <a:r>
              <a:rPr lang="zh-CN" altLang="en-US" noProof="1"/>
              <a:t> </a:t>
            </a:r>
            <a:r>
              <a:rPr lang="en-US" altLang="zh-CN" noProof="1"/>
              <a:t>results</a:t>
            </a:r>
            <a:endParaRPr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B68163-81C9-7DED-9E35-491A00126A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66845" y="1540554"/>
            <a:ext cx="6612967" cy="2213282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1EF347C-68B0-349B-F91B-7927B8D4F695}"/>
              </a:ext>
            </a:extLst>
          </p:cNvPr>
          <p:cNvSpPr txBox="1">
            <a:spLocks/>
          </p:cNvSpPr>
          <p:nvPr/>
        </p:nvSpPr>
        <p:spPr>
          <a:xfrm>
            <a:off x="119651" y="605717"/>
            <a:ext cx="5546209" cy="378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1">
              <a:lnSpc>
                <a:spcPct val="150000"/>
              </a:lnSpc>
            </a:pPr>
            <a:endParaRPr lang="en-US" altLang="zh-CN" sz="1600" noProof="1">
              <a:latin typeface="+mj-lt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noProof="1">
                <a:latin typeface="+mj-lt"/>
                <a:cs typeface="Calibri" panose="020F0502020204030204" pitchFamily="34" charset="0"/>
              </a:rPr>
              <a:t>Evaluation</a:t>
            </a:r>
            <a:r>
              <a:rPr lang="zh-CN" altLang="en-US" b="1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b="1" noProof="1">
                <a:latin typeface="+mj-lt"/>
                <a:cs typeface="Calibri" panose="020F0502020204030204" pitchFamily="34" charset="0"/>
              </a:rPr>
              <a:t>setup</a:t>
            </a:r>
          </a:p>
          <a:p>
            <a:pPr lvl="1">
              <a:lnSpc>
                <a:spcPct val="150000"/>
              </a:lnSpc>
            </a:pP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Benchmark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zh-CN" b="1" noProof="1">
                <a:latin typeface="+mj-lt"/>
                <a:cs typeface="Calibri" panose="020F0502020204030204" pitchFamily="34" charset="0"/>
              </a:rPr>
              <a:t>10,000</a:t>
            </a:r>
            <a:r>
              <a:rPr lang="zh-CN" altLang="en-US" b="1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noProof="1">
                <a:latin typeface="+mj-lt"/>
                <a:cs typeface="Calibri" panose="020F0502020204030204" pitchFamily="34" charset="0"/>
              </a:rPr>
              <a:t>seed</a:t>
            </a:r>
            <a:r>
              <a:rPr lang="zh-CN" altLang="en-US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noProof="1">
                <a:latin typeface="+mj-lt"/>
                <a:cs typeface="Calibri" panose="020F0502020204030204" pitchFamily="34" charset="0"/>
              </a:rPr>
              <a:t>program</a:t>
            </a:r>
            <a:r>
              <a:rPr lang="zh-CN" altLang="en-US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noProof="1">
                <a:latin typeface="+mj-lt"/>
                <a:cs typeface="Calibri" panose="020F0502020204030204" pitchFamily="34" charset="0"/>
              </a:rPr>
              <a:t>from</a:t>
            </a:r>
            <a:r>
              <a:rPr lang="zh-CN" altLang="en-US" b="1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noProof="1">
                <a:latin typeface="+mj-lt"/>
                <a:cs typeface="Calibri" panose="020F0502020204030204" pitchFamily="34" charset="0"/>
              </a:rPr>
              <a:t>Csmith</a:t>
            </a:r>
          </a:p>
          <a:p>
            <a:pPr lvl="1">
              <a:lnSpc>
                <a:spcPct val="150000"/>
              </a:lnSpc>
            </a:pP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Subjects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zh-CN" noProof="1">
                <a:latin typeface="+mj-lt"/>
                <a:cs typeface="Calibri" panose="020F0502020204030204" pitchFamily="34" charset="0"/>
              </a:rPr>
              <a:t>GCC</a:t>
            </a:r>
            <a:r>
              <a:rPr lang="zh-CN" altLang="en-US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noProof="1">
                <a:latin typeface="+mj-lt"/>
                <a:cs typeface="Calibri" panose="020F0502020204030204" pitchFamily="34" charset="0"/>
              </a:rPr>
              <a:t>and</a:t>
            </a:r>
            <a:r>
              <a:rPr lang="zh-CN" altLang="en-US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noProof="1">
                <a:latin typeface="+mj-lt"/>
                <a:cs typeface="Calibri" panose="020F0502020204030204" pitchFamily="34" charset="0"/>
              </a:rPr>
              <a:t>LLVM</a:t>
            </a:r>
            <a:r>
              <a:rPr lang="zh-CN" altLang="en-US" noProof="1">
                <a:latin typeface="+mj-lt"/>
                <a:cs typeface="Calibri" panose="020F0502020204030204" pitchFamily="34" charset="0"/>
              </a:rPr>
              <a:t> </a:t>
            </a:r>
            <a:endParaRPr lang="en-SG" altLang="zh-CN" noProof="1">
              <a:latin typeface="+mj-lt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Running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setting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zh-CN" noProof="1">
                <a:latin typeface="+mj-lt"/>
                <a:cs typeface="Calibri" panose="020F0502020204030204" pitchFamily="34" charset="0"/>
              </a:rPr>
              <a:t>four scenarios</a:t>
            </a:r>
            <a:r>
              <a:rPr lang="zh-CN" altLang="en-US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noProof="1">
                <a:latin typeface="+mj-lt"/>
                <a:cs typeface="Calibri" panose="020F0502020204030204" pitchFamily="34" charset="0"/>
              </a:rPr>
              <a:t>under</a:t>
            </a:r>
            <a:r>
              <a:rPr lang="zh-CN" altLang="en-US" noProof="1">
                <a:latin typeface="+mj-lt"/>
                <a:cs typeface="Calibri" panose="020F0502020204030204" pitchFamily="34" charset="0"/>
              </a:rPr>
              <a:t> “</a:t>
            </a:r>
            <a:r>
              <a:rPr lang="en-US" altLang="zh-CN" noProof="1">
                <a:latin typeface="+mj-lt"/>
                <a:cs typeface="Calibri" panose="020F0502020204030204" pitchFamily="34" charset="0"/>
              </a:rPr>
              <a:t>–O3</a:t>
            </a:r>
            <a:r>
              <a:rPr lang="zh-CN" altLang="en-US" noProof="1">
                <a:latin typeface="+mj-lt"/>
                <a:cs typeface="Calibri" panose="020F0502020204030204" pitchFamily="34" charset="0"/>
              </a:rPr>
              <a:t>”</a:t>
            </a:r>
            <a:endParaRPr lang="en-US" altLang="zh-CN" noProof="1">
              <a:latin typeface="+mj-lt"/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  <a:buFont typeface="Wingdings" pitchFamily="2" charset="2"/>
              <a:buChar char="Ø"/>
            </a:pPr>
            <a:endParaRPr lang="en-SG" sz="1000" noProof="1">
              <a:latin typeface="+mj-lt"/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SG" noProof="1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6CC19BE-2A9B-7CE0-06B1-C2DB8FEE6ED8}"/>
              </a:ext>
            </a:extLst>
          </p:cNvPr>
          <p:cNvSpPr txBox="1">
            <a:spLocks/>
          </p:cNvSpPr>
          <p:nvPr/>
        </p:nvSpPr>
        <p:spPr>
          <a:xfrm>
            <a:off x="207173" y="4288106"/>
            <a:ext cx="4673516" cy="1796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noProof="1">
                <a:latin typeface="+mj-lt"/>
                <a:cs typeface="Calibri" panose="020F0502020204030204" pitchFamily="34" charset="0"/>
              </a:rPr>
              <a:t>Metric</a:t>
            </a:r>
          </a:p>
          <a:p>
            <a:pPr lvl="1">
              <a:lnSpc>
                <a:spcPct val="150000"/>
              </a:lnSpc>
            </a:pP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Number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of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divergent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markers</a:t>
            </a:r>
          </a:p>
          <a:p>
            <a:pPr lvl="1">
              <a:lnSpc>
                <a:spcPct val="150000"/>
              </a:lnSpc>
            </a:pP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Number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of</a:t>
            </a:r>
            <a:r>
              <a:rPr lang="zh-CN" altLang="en-US" sz="18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latin typeface="+mj-lt"/>
                <a:cs typeface="Calibri" panose="020F0502020204030204" pitchFamily="34" charset="0"/>
              </a:rPr>
              <a:t>bugs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endParaRPr lang="en-SG" sz="1400" noProof="1">
              <a:latin typeface="+mj-lt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endParaRPr lang="en-SG" noProof="1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858A7FE-514C-CB95-2F39-71D966C2167E}"/>
              </a:ext>
            </a:extLst>
          </p:cNvPr>
          <p:cNvSpPr txBox="1">
            <a:spLocks/>
          </p:cNvSpPr>
          <p:nvPr/>
        </p:nvSpPr>
        <p:spPr>
          <a:xfrm>
            <a:off x="4806814" y="4132916"/>
            <a:ext cx="7385186" cy="1796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noProof="1">
                <a:latin typeface="+mj-lt"/>
                <a:cs typeface="Calibri" panose="020F0502020204030204" pitchFamily="34" charset="0"/>
              </a:rPr>
              <a:t>Summary</a:t>
            </a:r>
          </a:p>
          <a:p>
            <a:pPr lvl="1">
              <a:lnSpc>
                <a:spcPct val="150000"/>
              </a:lnSpc>
            </a:pPr>
            <a:r>
              <a:rPr lang="en-US" altLang="zh-CN" sz="1600" noProof="1">
                <a:latin typeface="+mj-lt"/>
                <a:cs typeface="Calibri" panose="020F0502020204030204" pitchFamily="34" charset="0"/>
              </a:rPr>
              <a:t>Found</a:t>
            </a:r>
            <a:r>
              <a:rPr lang="zh-CN" altLang="en-US" sz="16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600" noProof="1">
                <a:latin typeface="+mj-lt"/>
                <a:cs typeface="Calibri" panose="020F0502020204030204" pitchFamily="34" charset="0"/>
              </a:rPr>
              <a:t>many</a:t>
            </a:r>
            <a:r>
              <a:rPr lang="zh-CN" altLang="en-US" sz="1600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1600" noProof="1">
                <a:latin typeface="+mj-lt"/>
                <a:cs typeface="Calibri" panose="020F0502020204030204" pitchFamily="34" charset="0"/>
              </a:rPr>
              <a:t>divergent portions indicating erroneously deleted live code (i.e., wrong compiler optimization opportunities)</a:t>
            </a:r>
          </a:p>
          <a:p>
            <a:pPr lvl="1">
              <a:lnSpc>
                <a:spcPct val="150000"/>
              </a:lnSpc>
            </a:pPr>
            <a:r>
              <a:rPr lang="en-US" altLang="zh-CN" sz="1600" noProof="1">
                <a:latin typeface="+mj-lt"/>
                <a:cs typeface="Calibri" panose="020F0502020204030204" pitchFamily="34" charset="0"/>
              </a:rPr>
              <a:t>Detected </a:t>
            </a:r>
            <a:r>
              <a:rPr lang="en-US" altLang="zh-CN" sz="1600" b="1" i="1" noProof="1">
                <a:solidFill>
                  <a:srgbClr val="FF0000"/>
                </a:solidFill>
                <a:latin typeface="+mj-lt"/>
                <a:cs typeface="Calibri" panose="020F0502020204030204" pitchFamily="34" charset="0"/>
              </a:rPr>
              <a:t>Two</a:t>
            </a:r>
            <a:r>
              <a:rPr lang="en-US" altLang="zh-CN" sz="1600" noProof="1">
                <a:latin typeface="+mj-lt"/>
                <a:cs typeface="Calibri" panose="020F0502020204030204" pitchFamily="34" charset="0"/>
              </a:rPr>
              <a:t> miscompilation bugs in LLVM compilers</a:t>
            </a:r>
            <a:endParaRPr lang="en-SG" noProof="1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6316F8-D273-8A2B-A96F-1F9540145B59}"/>
              </a:ext>
            </a:extLst>
          </p:cNvPr>
          <p:cNvSpPr/>
          <p:nvPr/>
        </p:nvSpPr>
        <p:spPr>
          <a:xfrm>
            <a:off x="10248900" y="2423930"/>
            <a:ext cx="744311" cy="12409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320699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altLang="zh-CN" noProof="1"/>
              <a:t>Conclusion</a:t>
            </a:r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2DB028E5-2D47-B735-5EA0-6C34B3063B21}"/>
              </a:ext>
            </a:extLst>
          </p:cNvPr>
          <p:cNvSpPr txBox="1">
            <a:spLocks/>
          </p:cNvSpPr>
          <p:nvPr/>
        </p:nvSpPr>
        <p:spPr>
          <a:xfrm>
            <a:off x="114301" y="4453433"/>
            <a:ext cx="8211178" cy="222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1"/>
            <a:endParaRPr lang="en-US" altLang="zh-CN" sz="1600" noProof="1">
              <a:latin typeface="+mj-lt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altLang="zh-CN" b="1" noProof="1">
                <a:latin typeface="+mj-lt"/>
                <a:cs typeface="Calibri" panose="020F0502020204030204" pitchFamily="34" charset="0"/>
              </a:rPr>
              <a:t>Future</a:t>
            </a:r>
            <a:r>
              <a:rPr lang="zh-CN" altLang="en-US" b="1" noProof="1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b="1" noProof="1">
                <a:latin typeface="+mj-lt"/>
                <a:cs typeface="Calibri" panose="020F0502020204030204" pitchFamily="34" charset="0"/>
              </a:rPr>
              <a:t>work</a:t>
            </a:r>
          </a:p>
          <a:p>
            <a:pPr lvl="1"/>
            <a:r>
              <a:rPr lang="en-US" dirty="0"/>
              <a:t>Utilize more fine-grained binary analysis to identify fine-grained divergent portions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b="1" dirty="0"/>
              <a:t>Part</a:t>
            </a:r>
            <a:r>
              <a:rPr lang="zh-CN" altLang="en-US" b="1" dirty="0"/>
              <a:t> </a:t>
            </a:r>
            <a:r>
              <a:rPr lang="en-US" altLang="zh-CN" b="1" dirty="0"/>
              <a:t>1</a:t>
            </a:r>
            <a:endParaRPr lang="en-US" altLang="zh-CN" b="1" noProof="1">
              <a:latin typeface="+mj-lt"/>
              <a:cs typeface="Calibri" panose="020F0502020204030204" pitchFamily="34" charset="0"/>
            </a:endParaRPr>
          </a:p>
          <a:p>
            <a:pPr lvl="1"/>
            <a:r>
              <a:rPr lang="en-US" altLang="zh-CN" noProof="1">
                <a:latin typeface="+mj-lt"/>
                <a:cs typeface="Calibri" panose="020F0502020204030204" pitchFamily="34" charset="0"/>
              </a:rPr>
              <a:t>Improve the efficiency of </a:t>
            </a:r>
            <a:r>
              <a:rPr lang="en-US" altLang="zh-CN" b="1" noProof="1">
                <a:latin typeface="+mj-lt"/>
                <a:cs typeface="Calibri" panose="020F0502020204030204" pitchFamily="34" charset="0"/>
              </a:rPr>
              <a:t>Part 3</a:t>
            </a:r>
          </a:p>
          <a:p>
            <a:pPr lvl="2"/>
            <a:r>
              <a:rPr lang="en-US" altLang="zh-CN" sz="2000" noProof="1">
                <a:latin typeface="+mj-lt"/>
                <a:cs typeface="Calibri" panose="020F0502020204030204" pitchFamily="34" charset="0"/>
              </a:rPr>
              <a:t>efficient path exploration</a:t>
            </a:r>
          </a:p>
        </p:txBody>
      </p:sp>
      <p:pic>
        <p:nvPicPr>
          <p:cNvPr id="2" name="Picture 69">
            <a:extLst>
              <a:ext uri="{FF2B5EF4-FFF2-40B4-BE49-F238E27FC236}">
                <a16:creationId xmlns:a16="http://schemas.microsoft.com/office/drawing/2014/main" id="{CC75E06A-028A-D3AA-C37F-84374C33C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29129" y="1660404"/>
            <a:ext cx="11248571" cy="30597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947DF7-CFEF-CAEE-4661-D92C7DC03DDB}"/>
              </a:ext>
            </a:extLst>
          </p:cNvPr>
          <p:cNvSpPr txBox="1"/>
          <p:nvPr/>
        </p:nvSpPr>
        <p:spPr>
          <a:xfrm>
            <a:off x="445362" y="1050363"/>
            <a:ext cx="11309758" cy="461665"/>
          </a:xfrm>
          <a:prstGeom prst="rect">
            <a:avLst/>
          </a:prstGeom>
          <a:solidFill>
            <a:srgbClr val="FFBC0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Answer:</a:t>
            </a:r>
            <a:r>
              <a:rPr lang="zh-CN" altLang="en-US" sz="2400" b="1" dirty="0">
                <a:solidFill>
                  <a:schemeClr val="tx1"/>
                </a:solidFill>
              </a:rPr>
              <a:t> </a:t>
            </a:r>
            <a:r>
              <a:rPr lang="en-US" altLang="zh-CN" sz="2400" b="1" dirty="0">
                <a:solidFill>
                  <a:schemeClr val="tx1"/>
                </a:solidFill>
              </a:rPr>
              <a:t>DCE can</a:t>
            </a:r>
            <a:r>
              <a:rPr lang="zh-CN" altLang="en-US" sz="2400" b="1" dirty="0">
                <a:solidFill>
                  <a:schemeClr val="tx1"/>
                </a:solidFill>
              </a:rPr>
              <a:t> </a:t>
            </a:r>
            <a:r>
              <a:rPr lang="en-US" altLang="zh-CN" sz="2400" b="1" dirty="0">
                <a:solidFill>
                  <a:schemeClr val="tx1"/>
                </a:solidFill>
              </a:rPr>
              <a:t>erroneously delete live code</a:t>
            </a:r>
            <a:r>
              <a:rPr lang="zh-CN" altLang="en-US" sz="2400" b="1" dirty="0">
                <a:solidFill>
                  <a:schemeClr val="tx1"/>
                </a:solidFill>
              </a:rPr>
              <a:t> </a:t>
            </a:r>
            <a:r>
              <a:rPr lang="en-US" altLang="zh-CN" sz="2400" b="1" dirty="0">
                <a:solidFill>
                  <a:schemeClr val="tx1"/>
                </a:solidFill>
              </a:rPr>
              <a:t>sometimes</a:t>
            </a:r>
            <a:r>
              <a:rPr lang="zh-CN" altLang="en-US" sz="2400" b="1" dirty="0">
                <a:solidFill>
                  <a:schemeClr val="tx1"/>
                </a:solidFill>
              </a:rPr>
              <a:t> </a:t>
            </a:r>
            <a:r>
              <a:rPr lang="en-US" altLang="zh-CN" sz="2400" b="1" dirty="0">
                <a:solidFill>
                  <a:schemeClr val="tx1"/>
                </a:solidFill>
              </a:rPr>
              <a:t>(Solution:</a:t>
            </a:r>
            <a:r>
              <a:rPr lang="zh-CN" altLang="en-US" sz="2400" b="1" dirty="0">
                <a:solidFill>
                  <a:schemeClr val="tx1"/>
                </a:solidFill>
              </a:rPr>
              <a:t> </a:t>
            </a:r>
            <a:r>
              <a:rPr lang="en-US" altLang="zh-CN" sz="2400" b="1" dirty="0" err="1">
                <a:solidFill>
                  <a:schemeClr val="tx1"/>
                </a:solidFill>
              </a:rPr>
              <a:t>Xdead</a:t>
            </a:r>
            <a:r>
              <a:rPr lang="en-US" altLang="zh-CN" sz="2400" b="1" dirty="0">
                <a:solidFill>
                  <a:schemeClr val="tx1"/>
                </a:solidFill>
              </a:rPr>
              <a:t>)</a:t>
            </a:r>
            <a:endParaRPr lang="en-US" sz="2400" b="1" dirty="0">
              <a:solidFill>
                <a:schemeClr val="tx1"/>
              </a:solidFill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DD57F15-735E-8D36-7C3B-81CEABF596E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271987" y="4840277"/>
            <a:ext cx="1449251" cy="1449251"/>
          </a:xfrm>
          <a:prstGeom prst="rect">
            <a:avLst/>
          </a:prstGeom>
        </p:spPr>
      </p:pic>
      <p:sp>
        <p:nvSpPr>
          <p:cNvPr id="5" name="TextBox 5" descr=" 6">
            <a:extLst>
              <a:ext uri="{FF2B5EF4-FFF2-40B4-BE49-F238E27FC236}">
                <a16:creationId xmlns:a16="http://schemas.microsoft.com/office/drawing/2014/main" id="{FDBD0C88-AD64-1CEB-4DCF-5366D11232A8}"/>
              </a:ext>
            </a:extLst>
          </p:cNvPr>
          <p:cNvSpPr txBox="1"/>
          <p:nvPr/>
        </p:nvSpPr>
        <p:spPr>
          <a:xfrm>
            <a:off x="10615738" y="6289528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b="1">
                <a:solidFill>
                  <a:srgbClr val="C69200"/>
                </a:solidFill>
              </a:rPr>
              <a:t>Code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D82083CB-D881-3E85-45CB-3C378FB6049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8395562" y="4858788"/>
            <a:ext cx="1449251" cy="1449251"/>
          </a:xfrm>
          <a:prstGeom prst="rect">
            <a:avLst/>
          </a:prstGeom>
        </p:spPr>
      </p:pic>
      <p:sp>
        <p:nvSpPr>
          <p:cNvPr id="7" name="TextBox 5" descr=" 6">
            <a:extLst>
              <a:ext uri="{FF2B5EF4-FFF2-40B4-BE49-F238E27FC236}">
                <a16:creationId xmlns:a16="http://schemas.microsoft.com/office/drawing/2014/main" id="{F307A3AE-F9FC-4D2D-2A40-45B339D5AFB7}"/>
              </a:ext>
            </a:extLst>
          </p:cNvPr>
          <p:cNvSpPr txBox="1"/>
          <p:nvPr/>
        </p:nvSpPr>
        <p:spPr>
          <a:xfrm>
            <a:off x="8739313" y="6308039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b="1" dirty="0">
                <a:solidFill>
                  <a:srgbClr val="C69200"/>
                </a:solidFill>
              </a:rPr>
              <a:t>Paper</a:t>
            </a:r>
          </a:p>
        </p:txBody>
      </p:sp>
    </p:spTree>
    <p:extLst>
      <p:ext uri="{BB962C8B-B14F-4D97-AF65-F5344CB8AC3E}">
        <p14:creationId xmlns:p14="http://schemas.microsoft.com/office/powerpoint/2010/main" val="1337786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" grpId="0" animBg="1"/>
      <p:bldP spid="5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6" name="Google Shape;66;p11">
            <a:extLst>
              <a:ext uri="{FF2B5EF4-FFF2-40B4-BE49-F238E27FC236}">
                <a16:creationId xmlns:a16="http://schemas.microsoft.com/office/drawing/2014/main" id="{3647CAE7-D496-AF48-BEE0-1F89C52C2867}"/>
              </a:ext>
            </a:extLst>
          </p:cNvPr>
          <p:cNvSpPr txBox="1">
            <a:spLocks/>
          </p:cNvSpPr>
          <p:nvPr/>
        </p:nvSpPr>
        <p:spPr>
          <a:xfrm>
            <a:off x="2994992" y="1912213"/>
            <a:ext cx="7755386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C692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rgbClr val="C692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</a:t>
            </a: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</a:t>
            </a: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&amp;</a:t>
            </a: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Questions?</a:t>
            </a:r>
            <a:endParaRPr lang="en-US" sz="4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Google Shape;66;p11">
            <a:extLst>
              <a:ext uri="{FF2B5EF4-FFF2-40B4-BE49-F238E27FC236}">
                <a16:creationId xmlns:a16="http://schemas.microsoft.com/office/drawing/2014/main" id="{ABF63583-9C3A-BB41-9D6F-DD2FD42734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00442" y="2830176"/>
            <a:ext cx="9692714" cy="1199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altLang="zh-CN" sz="3600" dirty="0"/>
              <a:t>Beyond a Joke: Dead Code Elimination Can Delete Live Code</a:t>
            </a:r>
            <a:endParaRPr lang="en-US" sz="3600" dirty="0"/>
          </a:p>
        </p:txBody>
      </p:sp>
      <p:sp>
        <p:nvSpPr>
          <p:cNvPr id="9" name="Google Shape;67;p11">
            <a:extLst>
              <a:ext uri="{FF2B5EF4-FFF2-40B4-BE49-F238E27FC236}">
                <a16:creationId xmlns:a16="http://schemas.microsoft.com/office/drawing/2014/main" id="{A0EEBF42-1AD4-7BC6-6BD8-88C3C2118303}"/>
              </a:ext>
            </a:extLst>
          </p:cNvPr>
          <p:cNvSpPr txBox="1">
            <a:spLocks/>
          </p:cNvSpPr>
          <p:nvPr/>
        </p:nvSpPr>
        <p:spPr>
          <a:xfrm>
            <a:off x="913875" y="4299747"/>
            <a:ext cx="10364250" cy="903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zh-CN" b="1" dirty="0">
                <a:latin typeface="+mj-lt"/>
                <a:cs typeface="Calibri" panose="020F0502020204030204" pitchFamily="34" charset="0"/>
              </a:rPr>
              <a:t>Haoxin</a:t>
            </a:r>
            <a:r>
              <a:rPr lang="zh-CN" altLang="en-US" b="1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b="1" dirty="0">
                <a:latin typeface="+mj-lt"/>
                <a:cs typeface="Calibri" panose="020F0502020204030204" pitchFamily="34" charset="0"/>
              </a:rPr>
              <a:t>Tu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,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+mj-lt"/>
                <a:cs typeface="Calibri" panose="020F0502020204030204" pitchFamily="34" charset="0"/>
              </a:rPr>
              <a:t>Lingxiao</a:t>
            </a:r>
            <a:r>
              <a:rPr lang="en-US" dirty="0">
                <a:latin typeface="+mj-lt"/>
                <a:cs typeface="Calibri" panose="020F0502020204030204" pitchFamily="34" charset="0"/>
              </a:rPr>
              <a:t> J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iang,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dirty="0" err="1">
                <a:latin typeface="+mj-lt"/>
                <a:cs typeface="Calibri" panose="020F0502020204030204" pitchFamily="34" charset="0"/>
              </a:rPr>
              <a:t>Debin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Gao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(Singapore Management University)</a:t>
            </a:r>
          </a:p>
          <a:p>
            <a:pPr algn="ctr"/>
            <a:r>
              <a:rPr lang="en-US" altLang="zh-CN" dirty="0">
                <a:latin typeface="+mj-lt"/>
                <a:cs typeface="Calibri" panose="020F0502020204030204" pitchFamily="34" charset="0"/>
              </a:rPr>
              <a:t>He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Jiang</a:t>
            </a:r>
            <a:r>
              <a:rPr lang="zh-CN" altLang="en-US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+mj-lt"/>
                <a:cs typeface="Calibri" panose="020F0502020204030204" pitchFamily="34" charset="0"/>
              </a:rPr>
              <a:t>(Dalian University of Technology)</a:t>
            </a:r>
          </a:p>
        </p:txBody>
      </p:sp>
      <p:sp>
        <p:nvSpPr>
          <p:cNvPr id="3" name="Google Shape;67;p11">
            <a:extLst>
              <a:ext uri="{FF2B5EF4-FFF2-40B4-BE49-F238E27FC236}">
                <a16:creationId xmlns:a16="http://schemas.microsoft.com/office/drawing/2014/main" id="{88FA91CA-9D43-9B98-08A6-36FF3473B962}"/>
              </a:ext>
            </a:extLst>
          </p:cNvPr>
          <p:cNvSpPr txBox="1">
            <a:spLocks/>
          </p:cNvSpPr>
          <p:nvPr/>
        </p:nvSpPr>
        <p:spPr>
          <a:xfrm>
            <a:off x="2692766" y="411455"/>
            <a:ext cx="8806075" cy="562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spcBef>
                <a:spcPts val="0"/>
              </a:spcBef>
            </a:pPr>
            <a:r>
              <a:rPr lang="en-US" altLang="zh-CN" b="1" i="1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zh-CN" alt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1" i="1" dirty="0">
                <a:latin typeface="Arial" panose="020B0604020202020204" pitchFamily="34" charset="0"/>
                <a:cs typeface="Arial" panose="020B0604020202020204" pitchFamily="34" charset="0"/>
              </a:rPr>
              <a:t>46th International Conference on Software Engineering (ICSE</a:t>
            </a:r>
            <a:r>
              <a:rPr lang="zh-CN" alt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1" i="1" dirty="0">
                <a:latin typeface="Arial" panose="020B0604020202020204" pitchFamily="34" charset="0"/>
                <a:cs typeface="Arial" panose="020B0604020202020204" pitchFamily="34" charset="0"/>
              </a:rPr>
              <a:t>2024)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E31C629-0873-0548-4C8B-D18199482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129" y="234825"/>
            <a:ext cx="2372156" cy="79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8873D1-0677-CA00-AC1A-42278AD993AF}"/>
              </a:ext>
            </a:extLst>
          </p:cNvPr>
          <p:cNvSpPr txBox="1"/>
          <p:nvPr/>
        </p:nvSpPr>
        <p:spPr>
          <a:xfrm>
            <a:off x="5022629" y="5546942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/>
              <a:t>18/04/2024,</a:t>
            </a:r>
            <a:r>
              <a:rPr lang="zh-CN" altLang="en-US" sz="1800" dirty="0"/>
              <a:t> </a:t>
            </a:r>
            <a:r>
              <a:rPr lang="en-US" altLang="zh-CN" sz="1800" dirty="0"/>
              <a:t>Lisbon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18707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altLang="zh-CN" noProof="1"/>
              <a:t>Retrospection of motivating example</a:t>
            </a:r>
            <a:endParaRPr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7" name="Google Shape;96;p15">
            <a:extLst>
              <a:ext uri="{FF2B5EF4-FFF2-40B4-BE49-F238E27FC236}">
                <a16:creationId xmlns:a16="http://schemas.microsoft.com/office/drawing/2014/main" id="{64FAD685-C63E-C4F4-A46A-C13E4F1D19BF}"/>
              </a:ext>
            </a:extLst>
          </p:cNvPr>
          <p:cNvSpPr txBox="1">
            <a:spLocks/>
          </p:cNvSpPr>
          <p:nvPr/>
        </p:nvSpPr>
        <p:spPr>
          <a:xfrm>
            <a:off x="6045200" y="1158078"/>
            <a:ext cx="5925086" cy="5014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>
              <a:spcBef>
                <a:spcPts val="0"/>
              </a:spcBef>
              <a:buSzPct val="130000"/>
              <a:buFont typeface="Wingdings" pitchFamily="2" charset="2"/>
              <a:buChar char="Ø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zh-CN" sz="1800" b="1" dirty="0"/>
              <a:t>Step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1: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Test Program Instrumentation</a:t>
            </a:r>
          </a:p>
          <a:p>
            <a:r>
              <a:rPr lang="en-US" altLang="zh-CN" sz="1400" dirty="0">
                <a:solidFill>
                  <a:schemeClr val="tx1"/>
                </a:solidFill>
              </a:rPr>
              <a:t>Marker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injection: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Lines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3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and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4</a:t>
            </a:r>
          </a:p>
          <a:p>
            <a:r>
              <a:rPr lang="en-US" altLang="zh-CN" sz="1400" dirty="0">
                <a:solidFill>
                  <a:schemeClr val="tx1"/>
                </a:solidFill>
              </a:rPr>
              <a:t>Modify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inputs: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Lines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1,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14,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and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16</a:t>
            </a:r>
            <a:endParaRPr lang="en-US" sz="1400" dirty="0">
              <a:solidFill>
                <a:schemeClr val="tx1"/>
              </a:solidFill>
            </a:endParaRPr>
          </a:p>
          <a:p>
            <a:endParaRPr lang="en-GB" sz="1400" dirty="0">
              <a:solidFill>
                <a:schemeClr val="tx1"/>
              </a:solidFill>
            </a:endParaRPr>
          </a:p>
          <a:p>
            <a:pPr marL="342900">
              <a:spcBef>
                <a:spcPts val="0"/>
              </a:spcBef>
              <a:buSzPct val="130000"/>
              <a:buFont typeface="Wingdings" pitchFamily="2" charset="2"/>
              <a:buChar char="Ø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zh-CN" sz="1800" b="1" dirty="0"/>
              <a:t>Step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2: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Divergent Marker Identification</a:t>
            </a:r>
          </a:p>
          <a:p>
            <a:r>
              <a:rPr lang="en-US" altLang="zh-CN" sz="1400" dirty="0"/>
              <a:t>“</a:t>
            </a:r>
            <a:r>
              <a:rPr lang="en-US" sz="1400" dirty="0"/>
              <a:t>clang-11 –O3 </a:t>
            </a:r>
            <a:r>
              <a:rPr lang="en-US" sz="1400" dirty="0" err="1"/>
              <a:t>test.c</a:t>
            </a:r>
            <a:r>
              <a:rPr lang="en-US" altLang="zh-CN" sz="1400" dirty="0"/>
              <a:t>”</a:t>
            </a:r>
            <a:endParaRPr lang="en-US" sz="1400" dirty="0"/>
          </a:p>
          <a:p>
            <a:r>
              <a:rPr lang="en-US" altLang="zh-CN" sz="1400" dirty="0"/>
              <a:t>“</a:t>
            </a:r>
            <a:r>
              <a:rPr lang="en-US" sz="1400" dirty="0"/>
              <a:t>clang-1</a:t>
            </a:r>
            <a:r>
              <a:rPr lang="en-US" altLang="zh-CN" sz="1400" dirty="0"/>
              <a:t>2</a:t>
            </a:r>
            <a:r>
              <a:rPr lang="en-US" sz="1400" dirty="0"/>
              <a:t> –O3 </a:t>
            </a:r>
            <a:r>
              <a:rPr lang="en-US" sz="1400" dirty="0" err="1"/>
              <a:t>test.c</a:t>
            </a:r>
            <a:r>
              <a:rPr lang="en-US" altLang="zh-CN" sz="1400" dirty="0"/>
              <a:t>”</a:t>
            </a:r>
          </a:p>
          <a:p>
            <a:r>
              <a:rPr lang="en-US" altLang="zh-CN" sz="1400" dirty="0">
                <a:solidFill>
                  <a:schemeClr val="tx1"/>
                </a:solidFill>
              </a:rPr>
              <a:t>Get CFG of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the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binaries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and compare the marker existence</a:t>
            </a:r>
          </a:p>
          <a:p>
            <a:pPr marL="114300" indent="0">
              <a:buNone/>
            </a:pPr>
            <a:endParaRPr lang="en-GB" sz="1400" dirty="0">
              <a:solidFill>
                <a:schemeClr val="tx1"/>
              </a:solidFill>
            </a:endParaRPr>
          </a:p>
          <a:p>
            <a:pPr marL="342900">
              <a:spcBef>
                <a:spcPts val="0"/>
              </a:spcBef>
              <a:buSzPct val="130000"/>
              <a:buFont typeface="Wingdings" pitchFamily="2" charset="2"/>
              <a:buChar char="Ø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zh-CN" sz="1800" b="1" dirty="0"/>
              <a:t>Step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3: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Divergence-revealing Input Generation</a:t>
            </a:r>
          </a:p>
          <a:p>
            <a:r>
              <a:rPr lang="en-US" altLang="zh-CN" sz="1400" dirty="0">
                <a:solidFill>
                  <a:schemeClr val="tx1"/>
                </a:solidFill>
              </a:rPr>
              <a:t>Symbolize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the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input (i.e., variable a)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in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the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program</a:t>
            </a:r>
          </a:p>
          <a:p>
            <a:r>
              <a:rPr lang="en-US" altLang="zh-CN" sz="1400" dirty="0">
                <a:solidFill>
                  <a:schemeClr val="tx1"/>
                </a:solidFill>
              </a:rPr>
              <a:t>Set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the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target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to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find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(</a:t>
            </a:r>
            <a:r>
              <a:rPr lang="en-CN" altLang="zh-CN" sz="1400" dirty="0">
                <a:solidFill>
                  <a:schemeClr val="tx1"/>
                </a:solidFill>
              </a:rPr>
              <a:t>i.e.</a:t>
            </a:r>
            <a:r>
              <a:rPr lang="en-US" altLang="zh-CN" sz="1400" dirty="0">
                <a:solidFill>
                  <a:schemeClr val="tx1"/>
                </a:solidFill>
              </a:rPr>
              <a:t>, the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address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of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function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marker_2)</a:t>
            </a:r>
          </a:p>
          <a:p>
            <a:r>
              <a:rPr lang="en-US" altLang="zh-CN" sz="1400" dirty="0">
                <a:solidFill>
                  <a:schemeClr val="tx1"/>
                </a:solidFill>
              </a:rPr>
              <a:t>execute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b="1" i="1" dirty="0" err="1">
                <a:solidFill>
                  <a:schemeClr val="tx1"/>
                </a:solidFill>
              </a:rPr>
              <a:t>Angr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(a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binary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symbolic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executor)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endParaRPr lang="en-GB" sz="1400" dirty="0">
              <a:solidFill>
                <a:schemeClr val="tx1"/>
              </a:solidFill>
            </a:endParaRPr>
          </a:p>
          <a:p>
            <a:pPr marL="342900">
              <a:spcBef>
                <a:spcPts val="0"/>
              </a:spcBef>
              <a:buSzPct val="130000"/>
              <a:buFont typeface="Wingdings" pitchFamily="2" charset="2"/>
              <a:buChar char="Ø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zh-CN" sz="1800" b="1" dirty="0"/>
              <a:t>Execution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results</a:t>
            </a:r>
          </a:p>
          <a:p>
            <a:r>
              <a:rPr lang="en-US" altLang="zh-CN" sz="1400" dirty="0"/>
              <a:t>“Found</a:t>
            </a:r>
            <a:r>
              <a:rPr lang="zh-CN" altLang="en-US" sz="1400" dirty="0"/>
              <a:t> </a:t>
            </a:r>
            <a:r>
              <a:rPr lang="en-US" altLang="zh-CN" sz="1400" dirty="0"/>
              <a:t>a</a:t>
            </a:r>
            <a:r>
              <a:rPr lang="zh-CN" altLang="en-US" sz="1400" dirty="0"/>
              <a:t> </a:t>
            </a:r>
            <a:r>
              <a:rPr lang="en-US" altLang="zh-CN" sz="1400" dirty="0"/>
              <a:t>solution!”:</a:t>
            </a:r>
            <a:r>
              <a:rPr lang="zh-CN" altLang="en-US" sz="1400" dirty="0"/>
              <a:t> </a:t>
            </a:r>
            <a:r>
              <a:rPr lang="en-US" altLang="zh-CN" sz="1400" dirty="0"/>
              <a:t>e.g.,</a:t>
            </a:r>
            <a:r>
              <a:rPr lang="zh-CN" altLang="en-US" sz="1400" dirty="0"/>
              <a:t> </a:t>
            </a:r>
            <a:r>
              <a:rPr lang="en-US" altLang="zh-CN" sz="1400" dirty="0"/>
              <a:t>0x99</a:t>
            </a:r>
            <a:endParaRPr lang="en-US" sz="1400" dirty="0"/>
          </a:p>
          <a:p>
            <a:r>
              <a:rPr lang="en-US" altLang="zh-CN" sz="1400" dirty="0"/>
              <a:t>“No</a:t>
            </a:r>
            <a:r>
              <a:rPr lang="zh-CN" altLang="en-US" sz="1400" dirty="0"/>
              <a:t> </a:t>
            </a:r>
            <a:r>
              <a:rPr lang="en-US" altLang="zh-CN" sz="1400" dirty="0"/>
              <a:t>solution</a:t>
            </a:r>
            <a:r>
              <a:rPr lang="zh-CN" altLang="en-US" sz="1400" dirty="0"/>
              <a:t> </a:t>
            </a:r>
            <a:r>
              <a:rPr lang="en-US" altLang="zh-CN" sz="1400" dirty="0"/>
              <a:t>found”:</a:t>
            </a:r>
            <a:r>
              <a:rPr lang="zh-CN" altLang="en-US" sz="1400" dirty="0"/>
              <a:t> </a:t>
            </a:r>
            <a:r>
              <a:rPr lang="en-US" altLang="zh-CN" sz="1400" dirty="0"/>
              <a:t>not</a:t>
            </a:r>
            <a:r>
              <a:rPr lang="zh-CN" altLang="en-US" sz="1400" dirty="0"/>
              <a:t> </a:t>
            </a:r>
            <a:r>
              <a:rPr lang="en-US" altLang="zh-CN" sz="1400" dirty="0"/>
              <a:t>a</a:t>
            </a:r>
            <a:r>
              <a:rPr lang="zh-CN" altLang="en-US" sz="1400" dirty="0"/>
              <a:t> </a:t>
            </a:r>
            <a:r>
              <a:rPr lang="en-US" altLang="zh-CN" sz="1400" dirty="0"/>
              <a:t>DCE</a:t>
            </a:r>
            <a:r>
              <a:rPr lang="zh-CN" altLang="en-US" sz="1400" dirty="0"/>
              <a:t> </a:t>
            </a:r>
            <a:r>
              <a:rPr lang="en-US" altLang="zh-CN" sz="1400" dirty="0"/>
              <a:t>bug</a:t>
            </a:r>
            <a:r>
              <a:rPr lang="zh-CN" altLang="en-US" sz="1400" dirty="0"/>
              <a:t> </a:t>
            </a:r>
            <a:r>
              <a:rPr lang="en-US" altLang="zh-CN" sz="1400" dirty="0"/>
              <a:t>or</a:t>
            </a:r>
            <a:r>
              <a:rPr lang="zh-CN" altLang="en-US" sz="1400" dirty="0"/>
              <a:t> </a:t>
            </a:r>
            <a:r>
              <a:rPr lang="en-US" altLang="zh-CN" sz="1400" dirty="0" err="1"/>
              <a:t>Angr</a:t>
            </a:r>
            <a:r>
              <a:rPr lang="zh-CN" altLang="en-US" sz="1400" dirty="0"/>
              <a:t> </a:t>
            </a:r>
            <a:r>
              <a:rPr lang="en-US" altLang="zh-CN" sz="1400" dirty="0"/>
              <a:t>encounter</a:t>
            </a:r>
            <a:r>
              <a:rPr lang="zh-CN" altLang="en-US" sz="1400" dirty="0"/>
              <a:t> </a:t>
            </a:r>
            <a:r>
              <a:rPr lang="en-US" altLang="zh-CN" sz="1400" dirty="0"/>
              <a:t>difficulties</a:t>
            </a:r>
            <a:endParaRPr lang="en-US" altLang="zh-CN" sz="1400" dirty="0">
              <a:solidFill>
                <a:schemeClr val="tx1"/>
              </a:solidFill>
            </a:endParaRPr>
          </a:p>
          <a:p>
            <a:endParaRPr lang="en-GB" sz="1400" dirty="0"/>
          </a:p>
          <a:p>
            <a:endParaRPr lang="en-GB" sz="1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ED51CD-4D69-AFFE-60F2-FB40B3CFA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02" y="1279325"/>
            <a:ext cx="5958098" cy="361827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D2F15D3-A297-5E26-8698-698AFAF203B7}"/>
              </a:ext>
            </a:extLst>
          </p:cNvPr>
          <p:cNvSpPr/>
          <p:nvPr/>
        </p:nvSpPr>
        <p:spPr>
          <a:xfrm>
            <a:off x="886114" y="1796143"/>
            <a:ext cx="3762085" cy="3701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noFill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33F3A8-83CA-529F-6FC8-6716256F3A41}"/>
              </a:ext>
            </a:extLst>
          </p:cNvPr>
          <p:cNvSpPr/>
          <p:nvPr/>
        </p:nvSpPr>
        <p:spPr>
          <a:xfrm>
            <a:off x="886114" y="3592287"/>
            <a:ext cx="2368715" cy="2068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noFill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5C0C9A-BA99-AD9C-D2D9-080D5E6C0DA3}"/>
              </a:ext>
            </a:extLst>
          </p:cNvPr>
          <p:cNvSpPr/>
          <p:nvPr/>
        </p:nvSpPr>
        <p:spPr>
          <a:xfrm>
            <a:off x="886113" y="3920361"/>
            <a:ext cx="2368715" cy="2068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noFill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3B1EA4-A002-FCF7-DC21-874F8ECE7F82}"/>
              </a:ext>
            </a:extLst>
          </p:cNvPr>
          <p:cNvSpPr/>
          <p:nvPr/>
        </p:nvSpPr>
        <p:spPr>
          <a:xfrm>
            <a:off x="886113" y="1483793"/>
            <a:ext cx="1018887" cy="2068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079435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altLang="zh-CN" noProof="1"/>
              <a:t>Related</a:t>
            </a:r>
            <a:r>
              <a:rPr lang="zh-CN" altLang="en-US" noProof="1"/>
              <a:t> </a:t>
            </a:r>
            <a:r>
              <a:rPr lang="en-US" altLang="zh-CN" noProof="1"/>
              <a:t>work</a:t>
            </a:r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2DF243-9EE2-81FC-5210-5C050599FAC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7148" y="2274318"/>
            <a:ext cx="9417974" cy="20614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489D5C-D885-4296-C9EE-C8561214BA5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61283" y="5028625"/>
            <a:ext cx="1168838" cy="8737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112F775-78EA-CE11-4CDB-58B67429C32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66049" y="4973768"/>
            <a:ext cx="1319180" cy="928564"/>
          </a:xfrm>
          <a:prstGeom prst="rect">
            <a:avLst/>
          </a:prstGeom>
        </p:spPr>
      </p:pic>
      <p:sp>
        <p:nvSpPr>
          <p:cNvPr id="12" name="Down Arrow 11">
            <a:extLst>
              <a:ext uri="{FF2B5EF4-FFF2-40B4-BE49-F238E27FC236}">
                <a16:creationId xmlns:a16="http://schemas.microsoft.com/office/drawing/2014/main" id="{9B6BC4F4-0EB9-5061-7F72-F6BB348691D9}"/>
              </a:ext>
            </a:extLst>
          </p:cNvPr>
          <p:cNvSpPr/>
          <p:nvPr/>
        </p:nvSpPr>
        <p:spPr>
          <a:xfrm>
            <a:off x="5723980" y="4334523"/>
            <a:ext cx="285749" cy="650993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AD1A838-FDE5-3790-A500-5DA64A61E5AA}"/>
              </a:ext>
            </a:extLst>
          </p:cNvPr>
          <p:cNvSpPr/>
          <p:nvPr/>
        </p:nvSpPr>
        <p:spPr>
          <a:xfrm>
            <a:off x="6009729" y="4388257"/>
            <a:ext cx="2710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/>
              <a:t>Randomly</a:t>
            </a:r>
            <a:r>
              <a:rPr lang="zh-CN" altLang="en-US" sz="1800"/>
              <a:t> </a:t>
            </a:r>
            <a:r>
              <a:rPr lang="en-US" altLang="zh-CN" sz="1800"/>
              <a:t>test</a:t>
            </a:r>
            <a:r>
              <a:rPr lang="zh-CN" altLang="en-US" sz="1800"/>
              <a:t> </a:t>
            </a:r>
            <a:r>
              <a:rPr lang="en-US" altLang="zh-CN" sz="1800"/>
              <a:t>compilers</a:t>
            </a:r>
            <a:endParaRPr lang="en-US" sz="180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9AC440BE-1772-21AF-FA87-059AF384336A}"/>
              </a:ext>
            </a:extLst>
          </p:cNvPr>
          <p:cNvSpPr txBox="1">
            <a:spLocks/>
          </p:cNvSpPr>
          <p:nvPr/>
        </p:nvSpPr>
        <p:spPr>
          <a:xfrm>
            <a:off x="352595" y="921432"/>
            <a:ext cx="7048061" cy="1252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ts val="2880"/>
              </a:lnSpc>
              <a:buFont typeface="Wingdings" pitchFamily="2" charset="2"/>
              <a:buChar char="Ø"/>
            </a:pPr>
            <a:r>
              <a:rPr lang="en-US" altLang="zh-CN" b="1" noProof="1">
                <a:cs typeface="Calibri" panose="020F0502020204030204" pitchFamily="34" charset="0"/>
              </a:rPr>
              <a:t>Compiler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testing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studies</a:t>
            </a:r>
            <a:r>
              <a:rPr lang="zh-CN" altLang="en-US" b="1" noProof="1">
                <a:cs typeface="Calibri" panose="020F0502020204030204" pitchFamily="34" charset="0"/>
              </a:rPr>
              <a:t> </a:t>
            </a:r>
            <a:r>
              <a:rPr lang="en-US" altLang="zh-CN" b="1" noProof="1">
                <a:cs typeface="Calibri" panose="020F0502020204030204" pitchFamily="34" charset="0"/>
              </a:rPr>
              <a:t>[1]</a:t>
            </a:r>
          </a:p>
          <a:p>
            <a:pPr lvl="1"/>
            <a:r>
              <a:rPr lang="en-US" altLang="zh-CN" sz="1800" noProof="1">
                <a:cs typeface="Calibri" panose="020F0502020204030204" pitchFamily="34" charset="0"/>
              </a:rPr>
              <a:t>Generation-based: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Csmith,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YARPGen,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etc.</a:t>
            </a:r>
          </a:p>
          <a:p>
            <a:pPr lvl="1"/>
            <a:r>
              <a:rPr lang="en-US" altLang="zh-CN" sz="1800" noProof="1">
                <a:cs typeface="Calibri" panose="020F0502020204030204" pitchFamily="34" charset="0"/>
              </a:rPr>
              <a:t>Mutation-based: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Orion, Athena, and Hermes,</a:t>
            </a:r>
            <a:r>
              <a:rPr lang="zh-CN" altLang="en-US" sz="1800" noProof="1">
                <a:cs typeface="Calibri" panose="020F0502020204030204" pitchFamily="34" charset="0"/>
              </a:rPr>
              <a:t> </a:t>
            </a:r>
            <a:r>
              <a:rPr lang="en-US" altLang="zh-CN" sz="1800" noProof="1">
                <a:cs typeface="Calibri" panose="020F0502020204030204" pitchFamily="34" charset="0"/>
              </a:rPr>
              <a:t>etc.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EC2A53-B07D-E924-E349-DE86BD7F82FE}"/>
              </a:ext>
            </a:extLst>
          </p:cNvPr>
          <p:cNvSpPr/>
          <p:nvPr/>
        </p:nvSpPr>
        <p:spPr>
          <a:xfrm>
            <a:off x="7150251" y="5174128"/>
            <a:ext cx="41472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800" b="1" dirty="0">
                <a:solidFill>
                  <a:srgbClr val="FF0000"/>
                </a:solidFill>
              </a:rPr>
              <a:t>Any inconsistencies in the outputs?</a:t>
            </a:r>
          </a:p>
          <a:p>
            <a:pPr algn="ctr"/>
            <a:r>
              <a:rPr lang="en-US" sz="1800" b="1" dirty="0">
                <a:solidFill>
                  <a:srgbClr val="FF0000"/>
                </a:solidFill>
              </a:rPr>
              <a:t> (semantic divergences)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950261-6F02-F90C-1658-F0084EAEEEA0}"/>
              </a:ext>
            </a:extLst>
          </p:cNvPr>
          <p:cNvSpPr txBox="1"/>
          <p:nvPr/>
        </p:nvSpPr>
        <p:spPr>
          <a:xfrm>
            <a:off x="36165" y="6229290"/>
            <a:ext cx="12018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[1]</a:t>
            </a:r>
            <a:r>
              <a:rPr lang="zh-CN" altLang="en-US" sz="1000" dirty="0"/>
              <a:t> </a:t>
            </a:r>
            <a:r>
              <a:rPr lang="en-US" sz="1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Tu, </a:t>
            </a:r>
            <a:r>
              <a:rPr lang="en-US" sz="1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Haoxin</a:t>
            </a:r>
            <a:r>
              <a:rPr lang="en-US" sz="1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He Jiang, </a:t>
            </a:r>
            <a:r>
              <a:rPr lang="en-US" sz="1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Xiaochen</a:t>
            </a:r>
            <a:r>
              <a:rPr lang="en-US" sz="1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Li, </a:t>
            </a:r>
            <a:r>
              <a:rPr lang="en-US" sz="1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Zhilei</a:t>
            </a:r>
            <a:r>
              <a:rPr lang="en-US" sz="1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Ren, </a:t>
            </a:r>
            <a:r>
              <a:rPr lang="en-US" sz="1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Zhide</a:t>
            </a:r>
            <a:r>
              <a:rPr lang="en-US" sz="1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Zhou, and </a:t>
            </a:r>
            <a:r>
              <a:rPr lang="en-US" sz="1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Lingxiao</a:t>
            </a:r>
            <a:r>
              <a:rPr lang="en-US" sz="1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Jiang. "</a:t>
            </a:r>
            <a:r>
              <a:rPr lang="en-US" sz="1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RemGen</a:t>
            </a:r>
            <a:r>
              <a:rPr lang="en-US" sz="1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Remanufacturing a random program generator for compiler testing." In </a:t>
            </a:r>
            <a:r>
              <a:rPr lang="en-US" sz="1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33rd International Symposium on Software Reliability Engineering (ISSRE)</a:t>
            </a:r>
            <a:r>
              <a:rPr lang="en-US" sz="1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pp. 529-540, 2022.</a:t>
            </a:r>
            <a:endParaRPr lang="en-CN" sz="1000" dirty="0"/>
          </a:p>
        </p:txBody>
      </p:sp>
    </p:spTree>
    <p:extLst>
      <p:ext uri="{BB962C8B-B14F-4D97-AF65-F5344CB8AC3E}">
        <p14:creationId xmlns:p14="http://schemas.microsoft.com/office/powerpoint/2010/main" val="2754354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7" grpId="0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3483</TotalTime>
  <Words>817</Words>
  <Application>Microsoft Macintosh PowerPoint</Application>
  <PresentationFormat>Widescreen</PresentationFormat>
  <Paragraphs>119</Paragraphs>
  <Slides>11</Slides>
  <Notes>11</Notes>
  <HiddenSlides>4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Century Gothic</vt:lpstr>
      <vt:lpstr>Calibri</vt:lpstr>
      <vt:lpstr>Wingdings</vt:lpstr>
      <vt:lpstr>Default Design</vt:lpstr>
      <vt:lpstr>1_Default Design</vt:lpstr>
      <vt:lpstr>PowerPoint Presentation</vt:lpstr>
      <vt:lpstr>Background: Dead Code Elimination </vt:lpstr>
      <vt:lpstr>Motivation</vt:lpstr>
      <vt:lpstr>Solution: Xdead</vt:lpstr>
      <vt:lpstr>Preliminary results</vt:lpstr>
      <vt:lpstr>Conclusion</vt:lpstr>
      <vt:lpstr>Beyond a Joke: Dead Code Elimination Can Delete Live Code</vt:lpstr>
      <vt:lpstr>Retrospection of motivating example</vt:lpstr>
      <vt:lpstr>Related work</vt:lpstr>
      <vt:lpstr>Future work (1/2)</vt:lpstr>
      <vt:lpstr>Future work (2/2)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KLEE: Unassisted and Automatic Generation of High-Coverage Tests for Complex Systems Programs </dc:title>
  <cp:lastModifiedBy>TU Haoxin</cp:lastModifiedBy>
  <cp:revision>11</cp:revision>
  <cp:lastPrinted>2024-04-13T07:34:43Z</cp:lastPrinted>
  <dcterms:modified xsi:type="dcterms:W3CDTF">2024-04-13T08:05:03Z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951d41b-6b8e-4636-984f-012bff14ba18_Enabled">
    <vt:lpwstr>true</vt:lpwstr>
  </property>
  <property fmtid="{D5CDD505-2E9C-101B-9397-08002B2CF9AE}" pid="3" name="MSIP_Label_6951d41b-6b8e-4636-984f-012bff14ba18_ContentBits">
    <vt:lpwstr>1</vt:lpwstr>
  </property>
  <property fmtid="{D5CDD505-2E9C-101B-9397-08002B2CF9AE}" pid="4" name="MSIP_Label_6951d41b-6b8e-4636-984f-012bff14ba18_ActionId">
    <vt:lpwstr>654f0124-c053-4ecc-b2b1-036acb5cac27</vt:lpwstr>
  </property>
  <property fmtid="{D5CDD505-2E9C-101B-9397-08002B2CF9AE}" pid="5" name="MSIP_Label_6951d41b-6b8e-4636-984f-012bff14ba18_SetDate">
    <vt:lpwstr>2024-01-29T12:43:11Z</vt:lpwstr>
  </property>
  <property fmtid="{D5CDD505-2E9C-101B-9397-08002B2CF9AE}" pid="6" name="ClassificationContentMarkingHeaderLocations">
    <vt:lpwstr>Default Design:3</vt:lpwstr>
  </property>
  <property fmtid="{D5CDD505-2E9C-101B-9397-08002B2CF9AE}" pid="7" name="MSIP_Label_6951d41b-6b8e-4636-984f-012bff14ba18_Name">
    <vt:lpwstr>6951d41b-6b8e-4636-984f-012bff14ba18</vt:lpwstr>
  </property>
  <property fmtid="{D5CDD505-2E9C-101B-9397-08002B2CF9AE}" pid="8" name="MSIP_Label_6951d41b-6b8e-4636-984f-012bff14ba18_SiteId">
    <vt:lpwstr>c98a79ca-5a9a-4791-a243-f06afd67464d</vt:lpwstr>
  </property>
  <property fmtid="{D5CDD505-2E9C-101B-9397-08002B2CF9AE}" pid="9" name="MSIP_Label_6951d41b-6b8e-4636-984f-012bff14ba18_Method">
    <vt:lpwstr>Standard</vt:lpwstr>
  </property>
  <property fmtid="{D5CDD505-2E9C-101B-9397-08002B2CF9AE}" pid="10" name="ClassificationContentMarkingHeaderText">
    <vt:lpwstr>SMU Classification: Restricted</vt:lpwstr>
  </property>
</Properties>
</file>